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60" r:id="rId6"/>
    <p:sldId id="272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63" r:id="rId16"/>
    <p:sldId id="277" r:id="rId17"/>
    <p:sldId id="279" r:id="rId18"/>
    <p:sldId id="280" r:id="rId19"/>
    <p:sldId id="275" r:id="rId20"/>
    <p:sldId id="264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Carf" initials="PC" lastIdx="1" clrIdx="0">
    <p:extLst>
      <p:ext uri="{19B8F6BF-5375-455C-9EA6-DF929625EA0E}">
        <p15:presenceInfo xmlns:p15="http://schemas.microsoft.com/office/powerpoint/2012/main" userId="d3d5cdc90bf32e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58962" autoAdjust="0"/>
  </p:normalViewPr>
  <p:slideViewPr>
    <p:cSldViewPr snapToGrid="0">
      <p:cViewPr varScale="1">
        <p:scale>
          <a:sx n="40" d="100"/>
          <a:sy n="40" d="100"/>
        </p:scale>
        <p:origin x="16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28A6A-95E7-48DF-A6D4-2384D27D8B71}" type="datetimeFigureOut">
              <a:rPr lang="fr-FR" smtClean="0"/>
              <a:t>27/06/2019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858EA-7DA0-4CF6-96C6-13CF16D091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5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PEER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Team </a:t>
            </a:r>
            <a:r>
              <a:rPr lang="fr-FR" dirty="0" err="1"/>
              <a:t>SuReLI</a:t>
            </a:r>
            <a:r>
              <a:rPr lang="fr-FR" dirty="0"/>
              <a:t> (</a:t>
            </a:r>
            <a:r>
              <a:rPr lang="fr-FR" dirty="0" err="1"/>
              <a:t>Supaero</a:t>
            </a:r>
            <a:r>
              <a:rPr lang="fr-FR" dirty="0"/>
              <a:t> </a:t>
            </a:r>
            <a:r>
              <a:rPr lang="fr-FR" dirty="0" err="1"/>
              <a:t>Reinforcement</a:t>
            </a:r>
            <a:r>
              <a:rPr lang="fr-FR" dirty="0"/>
              <a:t> Learning Initiative) + Emmanuel </a:t>
            </a:r>
            <a:r>
              <a:rPr lang="fr-FR" dirty="0" err="1"/>
              <a:t>Rachelson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12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Multi-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using</a:t>
            </a:r>
            <a:r>
              <a:rPr lang="fr-FR" dirty="0"/>
              <a:t> the last </a:t>
            </a:r>
            <a:r>
              <a:rPr lang="fr-FR" dirty="0" err="1"/>
              <a:t>reward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use a combination of the n last </a:t>
            </a:r>
            <a:r>
              <a:rPr lang="fr-FR" dirty="0" err="1"/>
              <a:t>rewards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Instead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using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current</a:t>
            </a:r>
            <a:r>
              <a:rPr lang="fr-FR" dirty="0">
                <a:sym typeface="Wingdings" panose="05000000000000000000" pitchFamily="2" charset="2"/>
              </a:rPr>
              <a:t> state to </a:t>
            </a:r>
            <a:r>
              <a:rPr lang="fr-FR" dirty="0" err="1">
                <a:sym typeface="Wingdings" panose="05000000000000000000" pitchFamily="2" charset="2"/>
              </a:rPr>
              <a:t>compute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loss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</a:t>
            </a:r>
            <a:r>
              <a:rPr lang="fr-FR" dirty="0">
                <a:sym typeface="Wingdings" panose="05000000000000000000" pitchFamily="2" charset="2"/>
              </a:rPr>
              <a:t>, use </a:t>
            </a:r>
            <a:r>
              <a:rPr lang="fr-FR" dirty="0" err="1">
                <a:sym typeface="Wingdings" panose="05000000000000000000" pitchFamily="2" charset="2"/>
              </a:rPr>
              <a:t>evaluation</a:t>
            </a:r>
            <a:r>
              <a:rPr lang="fr-FR" dirty="0">
                <a:sym typeface="Wingdings" panose="05000000000000000000" pitchFamily="2" charset="2"/>
              </a:rPr>
              <a:t> of the n-</a:t>
            </a:r>
            <a:r>
              <a:rPr lang="fr-FR" dirty="0" err="1">
                <a:sym typeface="Wingdings" panose="05000000000000000000" pitchFamily="2" charset="2"/>
              </a:rPr>
              <a:t>previous</a:t>
            </a:r>
            <a:r>
              <a:rPr lang="fr-FR" dirty="0">
                <a:sym typeface="Wingdings" panose="05000000000000000000" pitchFamily="2" charset="2"/>
              </a:rPr>
              <a:t> state</a:t>
            </a:r>
          </a:p>
          <a:p>
            <a:pPr marL="0" indent="0">
              <a:buFontTx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fr-FR" dirty="0">
                <a:sym typeface="Wingdings" panose="05000000000000000000" pitchFamily="2" charset="2"/>
              </a:rPr>
              <a:t>=&gt; </a:t>
            </a:r>
            <a:r>
              <a:rPr lang="fr-FR" dirty="0" err="1">
                <a:sym typeface="Wingdings" panose="05000000000000000000" pitchFamily="2" charset="2"/>
              </a:rPr>
              <a:t>Helps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propagate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earlier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observed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rewards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48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Noisy Networks :</a:t>
            </a:r>
          </a:p>
          <a:p>
            <a:pPr marL="171450" indent="-171450">
              <a:buFontTx/>
              <a:buChar char="-"/>
            </a:pPr>
            <a:r>
              <a:rPr lang="fr-FR" dirty="0"/>
              <a:t>Exploration =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satisfying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, 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mustn’t</a:t>
            </a:r>
            <a:r>
              <a:rPr lang="fr-FR" dirty="0"/>
              <a:t> stop </a:t>
            </a:r>
            <a:r>
              <a:rPr lang="fr-FR" dirty="0" err="1"/>
              <a:t>exploring</a:t>
            </a:r>
            <a:r>
              <a:rPr lang="fr-FR" dirty="0"/>
              <a:t> new </a:t>
            </a:r>
            <a:r>
              <a:rPr lang="fr-FR" dirty="0" err="1"/>
              <a:t>movements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as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reward</a:t>
            </a:r>
            <a:r>
              <a:rPr lang="fr-FR" dirty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/>
              <a:t>Example </a:t>
            </a:r>
            <a:r>
              <a:rPr lang="fr-FR" dirty="0" err="1"/>
              <a:t>lunar</a:t>
            </a:r>
            <a:r>
              <a:rPr lang="fr-FR" dirty="0"/>
              <a:t> </a:t>
            </a:r>
            <a:r>
              <a:rPr lang="fr-FR" dirty="0" err="1"/>
              <a:t>lander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fly</a:t>
            </a:r>
            <a:r>
              <a:rPr lang="fr-FR" dirty="0">
                <a:sym typeface="Wingdings" panose="05000000000000000000" pitchFamily="2" charset="2"/>
              </a:rPr>
              <a:t> but not to land =&gt; not </a:t>
            </a:r>
            <a:r>
              <a:rPr lang="fr-FR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results</a:t>
            </a:r>
            <a:r>
              <a:rPr lang="fr-FR" dirty="0">
                <a:sym typeface="Wingdings" panose="05000000000000000000" pitchFamily="2" charset="2"/>
              </a:rPr>
              <a:t> but </a:t>
            </a:r>
            <a:r>
              <a:rPr lang="fr-FR" dirty="0" err="1">
                <a:sym typeface="Wingdings" panose="05000000000000000000" pitchFamily="2" charset="2"/>
              </a:rPr>
              <a:t>clearly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could</a:t>
            </a:r>
            <a:r>
              <a:rPr lang="fr-FR" dirty="0">
                <a:sym typeface="Wingdings" panose="05000000000000000000" pitchFamily="2" charset="2"/>
              </a:rPr>
              <a:t> do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noisy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neural 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96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taking</a:t>
            </a:r>
            <a:r>
              <a:rPr lang="fr-FR" dirty="0"/>
              <a:t> a </a:t>
            </a:r>
            <a:r>
              <a:rPr lang="fr-FR" dirty="0" err="1"/>
              <a:t>mean</a:t>
            </a:r>
            <a:r>
              <a:rPr lang="fr-FR" dirty="0"/>
              <a:t> of </a:t>
            </a:r>
            <a:r>
              <a:rPr lang="fr-FR" dirty="0" err="1"/>
              <a:t>probabilities</a:t>
            </a:r>
            <a:r>
              <a:rPr lang="fr-FR" dirty="0"/>
              <a:t> as output of the neural network, C51 </a:t>
            </a:r>
            <a:r>
              <a:rPr lang="fr-FR" dirty="0" err="1"/>
              <a:t>gives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distribution of the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reward</a:t>
            </a:r>
            <a:r>
              <a:rPr lang="fr-FR" dirty="0"/>
              <a:t> as a </a:t>
            </a:r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12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Background acquisition </a:t>
            </a:r>
            <a:r>
              <a:rPr lang="fr-FR" dirty="0">
                <a:sym typeface="Wingdings" panose="05000000000000000000" pitchFamily="2" charset="2"/>
              </a:rPr>
              <a:t> long phase of initiation to RL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Bibliography </a:t>
            </a:r>
            <a:r>
              <a:rPr lang="fr-FR" dirty="0" err="1">
                <a:sym typeface="Wingdings" panose="05000000000000000000" pitchFamily="2" charset="2"/>
              </a:rPr>
              <a:t>work</a:t>
            </a:r>
            <a:r>
              <a:rPr lang="fr-FR" dirty="0">
                <a:sym typeface="Wingdings" panose="05000000000000000000" pitchFamily="2" charset="2"/>
              </a:rPr>
              <a:t> : initiation + Rainbow </a:t>
            </a:r>
            <a:r>
              <a:rPr lang="fr-FR" dirty="0" err="1">
                <a:sym typeface="Wingdings" panose="05000000000000000000" pitchFamily="2" charset="2"/>
              </a:rPr>
              <a:t>paper</a:t>
            </a:r>
            <a:r>
              <a:rPr lang="fr-FR" dirty="0">
                <a:sym typeface="Wingdings" panose="05000000000000000000" pitchFamily="2" charset="2"/>
              </a:rPr>
              <a:t> + all 6 </a:t>
            </a:r>
            <a:r>
              <a:rPr lang="fr-FR" dirty="0" err="1">
                <a:sym typeface="Wingdings" panose="05000000000000000000" pitchFamily="2" charset="2"/>
              </a:rPr>
              <a:t>improvements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Some</a:t>
            </a:r>
            <a:r>
              <a:rPr lang="fr-FR" dirty="0">
                <a:sym typeface="Wingdings" panose="05000000000000000000" pitchFamily="2" charset="2"/>
              </a:rPr>
              <a:t> codes for </a:t>
            </a:r>
            <a:r>
              <a:rPr lang="fr-FR" dirty="0" err="1">
                <a:sym typeface="Wingdings" panose="05000000000000000000" pitchFamily="2" charset="2"/>
              </a:rPr>
              <a:t>each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improvement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available</a:t>
            </a:r>
            <a:r>
              <a:rPr lang="fr-FR" dirty="0">
                <a:sym typeface="Wingdings" panose="05000000000000000000" pitchFamily="2" charset="2"/>
              </a:rPr>
              <a:t> on the internet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Implementation</a:t>
            </a:r>
            <a:r>
              <a:rPr lang="fr-FR" dirty="0">
                <a:sym typeface="Wingdings" panose="05000000000000000000" pitchFamily="2" charset="2"/>
              </a:rPr>
              <a:t> + tests and </a:t>
            </a:r>
            <a:r>
              <a:rPr lang="fr-FR" dirty="0" err="1">
                <a:sym typeface="Wingdings" panose="05000000000000000000" pitchFamily="2" charset="2"/>
              </a:rPr>
              <a:t>debugging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while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implementing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/>
              <a:t>Tests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improvement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09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Lunar Lander </a:t>
            </a:r>
            <a:r>
              <a:rPr lang="fr-FR" dirty="0">
                <a:sym typeface="Wingdings" panose="05000000000000000000" pitchFamily="2" charset="2"/>
              </a:rPr>
              <a:t> 200 = </a:t>
            </a:r>
            <a:r>
              <a:rPr lang="fr-FR" dirty="0" err="1">
                <a:sym typeface="Wingdings" panose="05000000000000000000" pitchFamily="2" charset="2"/>
              </a:rPr>
              <a:t>solved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first : variance </a:t>
            </a:r>
            <a:r>
              <a:rPr lang="fr-FR" dirty="0" err="1">
                <a:sym typeface="Wingdings" panose="05000000000000000000" pitchFamily="2" charset="2"/>
              </a:rPr>
              <a:t>decreases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slightly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functional</a:t>
            </a:r>
            <a:r>
              <a:rPr lang="fr-FR" dirty="0">
                <a:sym typeface="Wingdings" panose="05000000000000000000" pitchFamily="2" charset="2"/>
              </a:rPr>
              <a:t> but no </a:t>
            </a:r>
            <a:r>
              <a:rPr lang="fr-FR" dirty="0" err="1">
                <a:sym typeface="Wingdings" panose="05000000000000000000" pitchFamily="2" charset="2"/>
              </a:rPr>
              <a:t>incredible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4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takes</a:t>
            </a:r>
            <a:r>
              <a:rPr lang="fr-FR" dirty="0">
                <a:sym typeface="Wingdings" panose="05000000000000000000" pitchFamily="2" charset="2"/>
              </a:rPr>
              <a:t> more </a:t>
            </a:r>
            <a:r>
              <a:rPr lang="fr-FR" dirty="0" err="1">
                <a:sym typeface="Wingdings" panose="05000000000000000000" pitchFamily="2" charset="2"/>
              </a:rPr>
              <a:t>into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past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rewards</a:t>
            </a:r>
            <a:r>
              <a:rPr lang="fr-FR" dirty="0">
                <a:sym typeface="Wingdings" panose="05000000000000000000" pitchFamily="2" charset="2"/>
              </a:rPr>
              <a:t>) but </a:t>
            </a:r>
            <a:r>
              <a:rPr lang="fr-FR" dirty="0" err="1">
                <a:sym typeface="Wingdings" panose="05000000000000000000" pitchFamily="2" charset="2"/>
              </a:rPr>
              <a:t>bigger</a:t>
            </a:r>
            <a:r>
              <a:rPr lang="fr-FR" dirty="0">
                <a:sym typeface="Wingdings" panose="05000000000000000000" pitchFamily="2" charset="2"/>
              </a:rPr>
              <a:t> variance </a:t>
            </a:r>
            <a:r>
              <a:rPr lang="fr-FR" dirty="0" err="1">
                <a:sym typeface="Wingdings" panose="05000000000000000000" pitchFamily="2" charset="2"/>
              </a:rPr>
              <a:t>around</a:t>
            </a:r>
            <a:r>
              <a:rPr lang="fr-FR" dirty="0">
                <a:sym typeface="Wingdings" panose="05000000000000000000" pitchFamily="2" charset="2"/>
              </a:rPr>
              <a:t> 200</a:t>
            </a:r>
          </a:p>
          <a:p>
            <a:r>
              <a:rPr lang="fr-FR" dirty="0">
                <a:sym typeface="Wingdings" panose="05000000000000000000" pitchFamily="2" charset="2"/>
              </a:rPr>
              <a:t>5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even</a:t>
            </a:r>
            <a:r>
              <a:rPr lang="fr-FR" dirty="0">
                <a:sym typeface="Wingdings" panose="05000000000000000000" pitchFamily="2" charset="2"/>
              </a:rPr>
              <a:t> more (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exploration) but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noisy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6  ~convergence ; 3 phases (~</a:t>
            </a:r>
            <a:r>
              <a:rPr lang="fr-FR" dirty="0" err="1">
                <a:sym typeface="Wingdings" panose="05000000000000000000" pitchFamily="2" charset="2"/>
              </a:rPr>
              <a:t>random</a:t>
            </a:r>
            <a:r>
              <a:rPr lang="fr-FR" dirty="0">
                <a:sym typeface="Wingdings" panose="05000000000000000000" pitchFamily="2" charset="2"/>
              </a:rPr>
              <a:t> exploration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flystabilization</a:t>
            </a:r>
            <a:r>
              <a:rPr lang="fr-FR" dirty="0">
                <a:sym typeface="Wingdings" panose="05000000000000000000" pitchFamily="2" charset="2"/>
              </a:rPr>
              <a:t>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landconvergence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/>
              <a:t>7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improved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Distributional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294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Lunar Lander </a:t>
            </a:r>
            <a:r>
              <a:rPr lang="fr-FR" dirty="0">
                <a:sym typeface="Wingdings" panose="05000000000000000000" pitchFamily="2" charset="2"/>
              </a:rPr>
              <a:t> 200 = </a:t>
            </a:r>
            <a:r>
              <a:rPr lang="fr-FR" dirty="0" err="1">
                <a:sym typeface="Wingdings" panose="05000000000000000000" pitchFamily="2" charset="2"/>
              </a:rPr>
              <a:t>solved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first : variance </a:t>
            </a:r>
            <a:r>
              <a:rPr lang="fr-FR" dirty="0" err="1">
                <a:sym typeface="Wingdings" panose="05000000000000000000" pitchFamily="2" charset="2"/>
              </a:rPr>
              <a:t>decreases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slightly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functional</a:t>
            </a:r>
            <a:r>
              <a:rPr lang="fr-FR" dirty="0">
                <a:sym typeface="Wingdings" panose="05000000000000000000" pitchFamily="2" charset="2"/>
              </a:rPr>
              <a:t> but no </a:t>
            </a:r>
            <a:r>
              <a:rPr lang="fr-FR" dirty="0" err="1">
                <a:sym typeface="Wingdings" panose="05000000000000000000" pitchFamily="2" charset="2"/>
              </a:rPr>
              <a:t>incredible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4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takes</a:t>
            </a:r>
            <a:r>
              <a:rPr lang="fr-FR" dirty="0">
                <a:sym typeface="Wingdings" panose="05000000000000000000" pitchFamily="2" charset="2"/>
              </a:rPr>
              <a:t> more </a:t>
            </a:r>
            <a:r>
              <a:rPr lang="fr-FR" dirty="0" err="1">
                <a:sym typeface="Wingdings" panose="05000000000000000000" pitchFamily="2" charset="2"/>
              </a:rPr>
              <a:t>into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past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rewards</a:t>
            </a:r>
            <a:r>
              <a:rPr lang="fr-FR" dirty="0">
                <a:sym typeface="Wingdings" panose="05000000000000000000" pitchFamily="2" charset="2"/>
              </a:rPr>
              <a:t>) but </a:t>
            </a:r>
            <a:r>
              <a:rPr lang="fr-FR" dirty="0" err="1">
                <a:sym typeface="Wingdings" panose="05000000000000000000" pitchFamily="2" charset="2"/>
              </a:rPr>
              <a:t>bigger</a:t>
            </a:r>
            <a:r>
              <a:rPr lang="fr-FR" dirty="0">
                <a:sym typeface="Wingdings" panose="05000000000000000000" pitchFamily="2" charset="2"/>
              </a:rPr>
              <a:t> variance </a:t>
            </a:r>
            <a:r>
              <a:rPr lang="fr-FR" dirty="0" err="1">
                <a:sym typeface="Wingdings" panose="05000000000000000000" pitchFamily="2" charset="2"/>
              </a:rPr>
              <a:t>around</a:t>
            </a:r>
            <a:r>
              <a:rPr lang="fr-FR" dirty="0">
                <a:sym typeface="Wingdings" panose="05000000000000000000" pitchFamily="2" charset="2"/>
              </a:rPr>
              <a:t> 200</a:t>
            </a:r>
          </a:p>
          <a:p>
            <a:r>
              <a:rPr lang="fr-FR" dirty="0">
                <a:sym typeface="Wingdings" panose="05000000000000000000" pitchFamily="2" charset="2"/>
              </a:rPr>
              <a:t>5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even</a:t>
            </a:r>
            <a:r>
              <a:rPr lang="fr-FR" dirty="0">
                <a:sym typeface="Wingdings" panose="05000000000000000000" pitchFamily="2" charset="2"/>
              </a:rPr>
              <a:t> more (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exploration) but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noisy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6  ~convergence ; 3 phases (~</a:t>
            </a:r>
            <a:r>
              <a:rPr lang="fr-FR" dirty="0" err="1">
                <a:sym typeface="Wingdings" panose="05000000000000000000" pitchFamily="2" charset="2"/>
              </a:rPr>
              <a:t>random</a:t>
            </a:r>
            <a:r>
              <a:rPr lang="fr-FR" dirty="0">
                <a:sym typeface="Wingdings" panose="05000000000000000000" pitchFamily="2" charset="2"/>
              </a:rPr>
              <a:t> exploration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flystabilization</a:t>
            </a:r>
            <a:r>
              <a:rPr lang="fr-FR" dirty="0">
                <a:sym typeface="Wingdings" panose="05000000000000000000" pitchFamily="2" charset="2"/>
              </a:rPr>
              <a:t>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landconvergence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/>
              <a:t>7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improved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Distributional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25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Lunar Lander </a:t>
            </a:r>
            <a:r>
              <a:rPr lang="fr-FR" dirty="0">
                <a:sym typeface="Wingdings" panose="05000000000000000000" pitchFamily="2" charset="2"/>
              </a:rPr>
              <a:t> 200 = </a:t>
            </a:r>
            <a:r>
              <a:rPr lang="fr-FR" dirty="0" err="1">
                <a:sym typeface="Wingdings" panose="05000000000000000000" pitchFamily="2" charset="2"/>
              </a:rPr>
              <a:t>solved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first : variance </a:t>
            </a:r>
            <a:r>
              <a:rPr lang="fr-FR" dirty="0" err="1">
                <a:sym typeface="Wingdings" panose="05000000000000000000" pitchFamily="2" charset="2"/>
              </a:rPr>
              <a:t>decreases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slightly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functional</a:t>
            </a:r>
            <a:r>
              <a:rPr lang="fr-FR" dirty="0">
                <a:sym typeface="Wingdings" panose="05000000000000000000" pitchFamily="2" charset="2"/>
              </a:rPr>
              <a:t> but no </a:t>
            </a:r>
            <a:r>
              <a:rPr lang="fr-FR" dirty="0" err="1">
                <a:sym typeface="Wingdings" panose="05000000000000000000" pitchFamily="2" charset="2"/>
              </a:rPr>
              <a:t>incredible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4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takes</a:t>
            </a:r>
            <a:r>
              <a:rPr lang="fr-FR" dirty="0">
                <a:sym typeface="Wingdings" panose="05000000000000000000" pitchFamily="2" charset="2"/>
              </a:rPr>
              <a:t> more </a:t>
            </a:r>
            <a:r>
              <a:rPr lang="fr-FR" dirty="0" err="1">
                <a:sym typeface="Wingdings" panose="05000000000000000000" pitchFamily="2" charset="2"/>
              </a:rPr>
              <a:t>into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past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rewards</a:t>
            </a:r>
            <a:r>
              <a:rPr lang="fr-FR" dirty="0">
                <a:sym typeface="Wingdings" panose="05000000000000000000" pitchFamily="2" charset="2"/>
              </a:rPr>
              <a:t>) but </a:t>
            </a:r>
            <a:r>
              <a:rPr lang="fr-FR" dirty="0" err="1">
                <a:sym typeface="Wingdings" panose="05000000000000000000" pitchFamily="2" charset="2"/>
              </a:rPr>
              <a:t>bigger</a:t>
            </a:r>
            <a:r>
              <a:rPr lang="fr-FR" dirty="0">
                <a:sym typeface="Wingdings" panose="05000000000000000000" pitchFamily="2" charset="2"/>
              </a:rPr>
              <a:t> variance </a:t>
            </a:r>
            <a:r>
              <a:rPr lang="fr-FR" dirty="0" err="1">
                <a:sym typeface="Wingdings" panose="05000000000000000000" pitchFamily="2" charset="2"/>
              </a:rPr>
              <a:t>around</a:t>
            </a:r>
            <a:r>
              <a:rPr lang="fr-FR" dirty="0">
                <a:sym typeface="Wingdings" panose="05000000000000000000" pitchFamily="2" charset="2"/>
              </a:rPr>
              <a:t> 200</a:t>
            </a:r>
          </a:p>
          <a:p>
            <a:r>
              <a:rPr lang="fr-FR" dirty="0">
                <a:sym typeface="Wingdings" panose="05000000000000000000" pitchFamily="2" charset="2"/>
              </a:rPr>
              <a:t>5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even</a:t>
            </a:r>
            <a:r>
              <a:rPr lang="fr-FR" dirty="0">
                <a:sym typeface="Wingdings" panose="05000000000000000000" pitchFamily="2" charset="2"/>
              </a:rPr>
              <a:t> more (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exploration) but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noisy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6  ~convergence ; 3 phases (~</a:t>
            </a:r>
            <a:r>
              <a:rPr lang="fr-FR" dirty="0" err="1">
                <a:sym typeface="Wingdings" panose="05000000000000000000" pitchFamily="2" charset="2"/>
              </a:rPr>
              <a:t>random</a:t>
            </a:r>
            <a:r>
              <a:rPr lang="fr-FR" dirty="0">
                <a:sym typeface="Wingdings" panose="05000000000000000000" pitchFamily="2" charset="2"/>
              </a:rPr>
              <a:t> exploration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flystabilization</a:t>
            </a:r>
            <a:r>
              <a:rPr lang="fr-FR" dirty="0">
                <a:sym typeface="Wingdings" panose="05000000000000000000" pitchFamily="2" charset="2"/>
              </a:rPr>
              <a:t>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landconvergence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/>
              <a:t>7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improved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Distributional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070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Lunar Lander </a:t>
            </a:r>
            <a:r>
              <a:rPr lang="fr-FR" dirty="0">
                <a:sym typeface="Wingdings" panose="05000000000000000000" pitchFamily="2" charset="2"/>
              </a:rPr>
              <a:t> 200 = </a:t>
            </a:r>
            <a:r>
              <a:rPr lang="fr-FR" dirty="0" err="1">
                <a:sym typeface="Wingdings" panose="05000000000000000000" pitchFamily="2" charset="2"/>
              </a:rPr>
              <a:t>solved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first : variance </a:t>
            </a:r>
            <a:r>
              <a:rPr lang="fr-FR" dirty="0" err="1">
                <a:sym typeface="Wingdings" panose="05000000000000000000" pitchFamily="2" charset="2"/>
              </a:rPr>
              <a:t>decreases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slightly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functional</a:t>
            </a:r>
            <a:r>
              <a:rPr lang="fr-FR" dirty="0">
                <a:sym typeface="Wingdings" panose="05000000000000000000" pitchFamily="2" charset="2"/>
              </a:rPr>
              <a:t> but no </a:t>
            </a:r>
            <a:r>
              <a:rPr lang="fr-FR" dirty="0" err="1">
                <a:sym typeface="Wingdings" panose="05000000000000000000" pitchFamily="2" charset="2"/>
              </a:rPr>
              <a:t>incredible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4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takes</a:t>
            </a:r>
            <a:r>
              <a:rPr lang="fr-FR" dirty="0">
                <a:sym typeface="Wingdings" panose="05000000000000000000" pitchFamily="2" charset="2"/>
              </a:rPr>
              <a:t> more </a:t>
            </a:r>
            <a:r>
              <a:rPr lang="fr-FR" dirty="0" err="1">
                <a:sym typeface="Wingdings" panose="05000000000000000000" pitchFamily="2" charset="2"/>
              </a:rPr>
              <a:t>into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past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rewards</a:t>
            </a:r>
            <a:r>
              <a:rPr lang="fr-FR" dirty="0">
                <a:sym typeface="Wingdings" panose="05000000000000000000" pitchFamily="2" charset="2"/>
              </a:rPr>
              <a:t>) but </a:t>
            </a:r>
            <a:r>
              <a:rPr lang="fr-FR" dirty="0" err="1">
                <a:sym typeface="Wingdings" panose="05000000000000000000" pitchFamily="2" charset="2"/>
              </a:rPr>
              <a:t>bigger</a:t>
            </a:r>
            <a:r>
              <a:rPr lang="fr-FR" dirty="0">
                <a:sym typeface="Wingdings" panose="05000000000000000000" pitchFamily="2" charset="2"/>
              </a:rPr>
              <a:t> variance </a:t>
            </a:r>
            <a:r>
              <a:rPr lang="fr-FR" dirty="0" err="1">
                <a:sym typeface="Wingdings" panose="05000000000000000000" pitchFamily="2" charset="2"/>
              </a:rPr>
              <a:t>around</a:t>
            </a:r>
            <a:r>
              <a:rPr lang="fr-FR" dirty="0">
                <a:sym typeface="Wingdings" panose="05000000000000000000" pitchFamily="2" charset="2"/>
              </a:rPr>
              <a:t> 200</a:t>
            </a:r>
          </a:p>
          <a:p>
            <a:r>
              <a:rPr lang="fr-FR" dirty="0">
                <a:sym typeface="Wingdings" panose="05000000000000000000" pitchFamily="2" charset="2"/>
              </a:rPr>
              <a:t>5  </a:t>
            </a:r>
            <a:r>
              <a:rPr lang="fr-FR" dirty="0" err="1">
                <a:sym typeface="Wingdings" panose="05000000000000000000" pitchFamily="2" charset="2"/>
              </a:rPr>
              <a:t>accelerates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even</a:t>
            </a:r>
            <a:r>
              <a:rPr lang="fr-FR" dirty="0">
                <a:sym typeface="Wingdings" panose="05000000000000000000" pitchFamily="2" charset="2"/>
              </a:rPr>
              <a:t> more (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exploration) but </a:t>
            </a:r>
            <a:r>
              <a:rPr lang="fr-FR" dirty="0" err="1">
                <a:sym typeface="Wingdings" panose="05000000000000000000" pitchFamily="2" charset="2"/>
              </a:rPr>
              <a:t>still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noisy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6  ~convergence ; 3 phases (~</a:t>
            </a:r>
            <a:r>
              <a:rPr lang="fr-FR" dirty="0" err="1">
                <a:sym typeface="Wingdings" panose="05000000000000000000" pitchFamily="2" charset="2"/>
              </a:rPr>
              <a:t>random</a:t>
            </a:r>
            <a:r>
              <a:rPr lang="fr-FR" dirty="0">
                <a:sym typeface="Wingdings" panose="05000000000000000000" pitchFamily="2" charset="2"/>
              </a:rPr>
              <a:t> exploration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flystabilization</a:t>
            </a:r>
            <a:r>
              <a:rPr lang="fr-FR" dirty="0">
                <a:sym typeface="Wingdings" panose="05000000000000000000" pitchFamily="2" charset="2"/>
              </a:rPr>
              <a:t> + </a:t>
            </a:r>
            <a:r>
              <a:rPr lang="fr-FR" dirty="0" err="1">
                <a:sym typeface="Wingdings" panose="05000000000000000000" pitchFamily="2" charset="2"/>
              </a:rPr>
              <a:t>learns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landconvergence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/>
              <a:t>7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improved</a:t>
            </a:r>
            <a:r>
              <a:rPr lang="fr-FR" dirty="0">
                <a:sym typeface="Wingdings" panose="05000000000000000000" pitchFamily="2" charset="2"/>
              </a:rPr>
              <a:t> by </a:t>
            </a:r>
            <a:r>
              <a:rPr lang="fr-FR" dirty="0" err="1">
                <a:sym typeface="Wingdings" panose="05000000000000000000" pitchFamily="2" charset="2"/>
              </a:rPr>
              <a:t>Distributional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181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Initiation = </a:t>
            </a:r>
            <a:r>
              <a:rPr lang="fr-FR" dirty="0" err="1"/>
              <a:t>continuous</a:t>
            </a:r>
            <a:r>
              <a:rPr lang="fr-FR" dirty="0"/>
              <a:t> (100% </a:t>
            </a:r>
            <a:r>
              <a:rPr lang="fr-FR" dirty="0" err="1"/>
              <a:t>beginning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50%)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Working</a:t>
            </a:r>
            <a:r>
              <a:rPr lang="fr-FR" dirty="0"/>
              <a:t> =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flexibility</a:t>
            </a:r>
            <a:r>
              <a:rPr lang="fr-FR" dirty="0"/>
              <a:t> and time </a:t>
            </a:r>
            <a:r>
              <a:rPr lang="fr-FR" dirty="0">
                <a:sym typeface="Wingdings" panose="05000000000000000000" pitchFamily="2" charset="2"/>
              </a:rPr>
              <a:t> test </a:t>
            </a:r>
            <a:r>
              <a:rPr lang="fr-FR" dirty="0" err="1">
                <a:sym typeface="Wingdings" panose="05000000000000000000" pitchFamily="2" charset="2"/>
              </a:rPr>
              <a:t>functionnalities</a:t>
            </a:r>
            <a:r>
              <a:rPr lang="fr-FR" dirty="0">
                <a:sym typeface="Wingdings" panose="05000000000000000000" pitchFamily="2" charset="2"/>
              </a:rPr>
              <a:t>, comment </a:t>
            </a:r>
            <a:r>
              <a:rPr lang="fr-FR" dirty="0" err="1">
                <a:sym typeface="Wingdings" panose="05000000000000000000" pitchFamily="2" charset="2"/>
              </a:rPr>
              <a:t>everything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Time =&gt; </a:t>
            </a:r>
            <a:r>
              <a:rPr lang="fr-FR" dirty="0" err="1">
                <a:sym typeface="Wingdings" panose="05000000000000000000" pitchFamily="2" charset="2"/>
              </a:rPr>
              <a:t>overestimation</a:t>
            </a:r>
            <a:r>
              <a:rPr lang="fr-FR" dirty="0">
                <a:sym typeface="Wingdings" panose="05000000000000000000" pitchFamily="2" charset="2"/>
              </a:rPr>
              <a:t> of the </a:t>
            </a:r>
            <a:r>
              <a:rPr lang="fr-FR" dirty="0" err="1">
                <a:sym typeface="Wingdings" panose="05000000000000000000" pitchFamily="2" charset="2"/>
              </a:rPr>
              <a:t>things</a:t>
            </a:r>
            <a:r>
              <a:rPr lang="fr-FR" dirty="0">
                <a:sym typeface="Wingdings" panose="05000000000000000000" pitchFamily="2" charset="2"/>
              </a:rPr>
              <a:t> I </a:t>
            </a:r>
            <a:r>
              <a:rPr lang="fr-FR" dirty="0" err="1">
                <a:sym typeface="Wingdings" panose="05000000000000000000" pitchFamily="2" charset="2"/>
              </a:rPr>
              <a:t>could</a:t>
            </a:r>
            <a:r>
              <a:rPr lang="fr-FR" dirty="0">
                <a:sym typeface="Wingdings" panose="05000000000000000000" pitchFamily="2" charset="2"/>
              </a:rPr>
              <a:t> manage, due to </a:t>
            </a:r>
            <a:r>
              <a:rPr lang="fr-FR" dirty="0" err="1">
                <a:sym typeface="Wingdings" panose="05000000000000000000" pitchFamily="2" charset="2"/>
              </a:rPr>
              <a:t>difficulties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above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too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less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than</a:t>
            </a:r>
            <a:r>
              <a:rPr lang="fr-FR" dirty="0">
                <a:sym typeface="Wingdings" panose="05000000000000000000" pitchFamily="2" charset="2"/>
              </a:rPr>
              <a:t> 1month and a </a:t>
            </a:r>
            <a:r>
              <a:rPr lang="fr-FR" dirty="0" err="1">
                <a:sym typeface="Wingdings" panose="05000000000000000000" pitchFamily="2" charset="2"/>
              </a:rPr>
              <a:t>half</a:t>
            </a:r>
            <a:r>
              <a:rPr lang="fr-FR" dirty="0">
                <a:sym typeface="Wingdings" panose="05000000000000000000" pitchFamily="2" charset="2"/>
              </a:rPr>
              <a:t> full time &amp; </a:t>
            </a:r>
            <a:r>
              <a:rPr lang="fr-FR" dirty="0" err="1">
                <a:sym typeface="Wingdings" panose="05000000000000000000" pitchFamily="2" charset="2"/>
              </a:rPr>
              <a:t>some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weeks</a:t>
            </a:r>
            <a:r>
              <a:rPr lang="fr-FR" dirty="0">
                <a:sym typeface="Wingdings" panose="05000000000000000000" pitchFamily="2" charset="2"/>
              </a:rPr>
              <a:t> part-time)</a:t>
            </a:r>
          </a:p>
          <a:p>
            <a:pPr marL="171450" indent="-171450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Difficulty</a:t>
            </a:r>
            <a:r>
              <a:rPr lang="fr-FR" dirty="0">
                <a:sym typeface="Wingdings" panose="05000000000000000000" pitchFamily="2" charset="2"/>
              </a:rPr>
              <a:t> = State-of-the-art </a:t>
            </a:r>
            <a:r>
              <a:rPr lang="fr-FR" dirty="0" err="1">
                <a:sym typeface="Wingdings" panose="05000000000000000000" pitchFamily="2" charset="2"/>
              </a:rPr>
              <a:t>algorithm</a:t>
            </a:r>
            <a:r>
              <a:rPr lang="fr-FR" dirty="0">
                <a:sym typeface="Wingdings" panose="05000000000000000000" pitchFamily="2" charset="2"/>
              </a:rPr>
              <a:t> on </a:t>
            </a:r>
            <a:r>
              <a:rPr lang="fr-FR" dirty="0" err="1">
                <a:sym typeface="Wingdings" panose="05000000000000000000" pitchFamily="2" charset="2"/>
              </a:rPr>
              <a:t>which</a:t>
            </a:r>
            <a:r>
              <a:rPr lang="fr-FR" dirty="0">
                <a:sym typeface="Wingdings" panose="05000000000000000000" pitchFamily="2" charset="2"/>
              </a:rPr>
              <a:t> 10 </a:t>
            </a:r>
            <a:r>
              <a:rPr lang="fr-FR" dirty="0" err="1">
                <a:sym typeface="Wingdings" panose="05000000000000000000" pitchFamily="2" charset="2"/>
              </a:rPr>
              <a:t>eminent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researchers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spent</a:t>
            </a:r>
            <a:r>
              <a:rPr lang="fr-FR" dirty="0">
                <a:sym typeface="Wingdings" panose="05000000000000000000" pitchFamily="2" charset="2"/>
              </a:rPr>
              <a:t> full-time </a:t>
            </a:r>
            <a:r>
              <a:rPr lang="fr-FR" dirty="0" err="1">
                <a:sym typeface="Wingdings" panose="05000000000000000000" pitchFamily="2" charset="2"/>
              </a:rPr>
              <a:t>months</a:t>
            </a:r>
            <a:r>
              <a:rPr lang="fr-FR" dirty="0">
                <a:sym typeface="Wingdings" panose="05000000000000000000" pitchFamily="2" charset="2"/>
              </a:rPr>
              <a:t> and </a:t>
            </a:r>
            <a:r>
              <a:rPr lang="fr-FR" dirty="0" err="1">
                <a:sym typeface="Wingdings" panose="05000000000000000000" pitchFamily="2" charset="2"/>
              </a:rPr>
              <a:t>maybe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years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fr-FR" dirty="0" err="1">
                <a:sym typeface="Wingdings" panose="05000000000000000000" pitchFamily="2" charset="2"/>
              </a:rPr>
              <a:t>Difficulty</a:t>
            </a:r>
            <a:r>
              <a:rPr lang="fr-FR" dirty="0">
                <a:sym typeface="Wingdings" panose="05000000000000000000" pitchFamily="2" charset="2"/>
              </a:rPr>
              <a:t> = have to test </a:t>
            </a:r>
            <a:r>
              <a:rPr lang="fr-FR" dirty="0" err="1">
                <a:sym typeface="Wingdings" panose="05000000000000000000" pitchFamily="2" charset="2"/>
              </a:rPr>
              <a:t>each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incremental</a:t>
            </a:r>
            <a:r>
              <a:rPr lang="fr-FR" dirty="0">
                <a:sym typeface="Wingdings" panose="05000000000000000000" pitchFamily="2" charset="2"/>
              </a:rPr>
              <a:t> addition to the code, </a:t>
            </a:r>
            <a:r>
              <a:rPr lang="fr-FR" dirty="0" err="1">
                <a:sym typeface="Wingdings" panose="05000000000000000000" pitchFamily="2" charset="2"/>
              </a:rPr>
              <a:t>debug</a:t>
            </a:r>
            <a:r>
              <a:rPr lang="fr-FR" dirty="0">
                <a:sym typeface="Wingdings" panose="05000000000000000000" pitchFamily="2" charset="2"/>
              </a:rPr>
              <a:t>, unit </a:t>
            </a:r>
            <a:r>
              <a:rPr lang="fr-FR" dirty="0" err="1">
                <a:sym typeface="Wingdings" panose="05000000000000000000" pitchFamily="2" charset="2"/>
              </a:rPr>
              <a:t>testing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functional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testing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357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Initially</a:t>
            </a:r>
            <a:r>
              <a:rPr lang="fr-FR" dirty="0"/>
              <a:t>, Rainbow++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Implicit</a:t>
            </a:r>
            <a:r>
              <a:rPr lang="fr-FR" dirty="0"/>
              <a:t> Quantile Networks (</a:t>
            </a:r>
            <a:r>
              <a:rPr lang="fr-FR" dirty="0" err="1"/>
              <a:t>improv</a:t>
            </a:r>
            <a:r>
              <a:rPr lang="fr-FR" dirty="0"/>
              <a:t> </a:t>
            </a:r>
            <a:r>
              <a:rPr lang="fr-FR" dirty="0" err="1"/>
              <a:t>Distributional</a:t>
            </a:r>
            <a:r>
              <a:rPr lang="fr-FR" dirty="0"/>
              <a:t> DQN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-return mapping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better</a:t>
            </a:r>
            <a:r>
              <a:rPr lang="fr-FR" dirty="0">
                <a:sym typeface="Wingdings" panose="05000000000000000000" pitchFamily="2" charset="2"/>
              </a:rPr>
              <a:t> approximation</a:t>
            </a:r>
            <a:r>
              <a:rPr lang="fr-FR" dirty="0"/>
              <a:t>)</a:t>
            </a:r>
          </a:p>
          <a:p>
            <a:r>
              <a:rPr lang="fr-FR" dirty="0"/>
              <a:t>Time =&gt;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rainbow</a:t>
            </a:r>
            <a:r>
              <a:rPr lang="fr-FR" dirty="0"/>
              <a:t>, not the time to finish</a:t>
            </a:r>
          </a:p>
          <a:p>
            <a:endParaRPr lang="fr-FR" dirty="0"/>
          </a:p>
          <a:p>
            <a:r>
              <a:rPr lang="fr-FR" dirty="0"/>
              <a:t>Gave </a:t>
            </a:r>
            <a:r>
              <a:rPr lang="fr-FR" dirty="0" err="1"/>
              <a:t>SuReLI</a:t>
            </a:r>
            <a:r>
              <a:rPr lang="fr-FR" dirty="0"/>
              <a:t> an </a:t>
            </a:r>
            <a:r>
              <a:rPr lang="fr-FR" dirty="0" err="1"/>
              <a:t>almost-complete</a:t>
            </a:r>
            <a:r>
              <a:rPr lang="fr-FR" dirty="0"/>
              <a:t>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Rainbow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endParaRPr lang="fr-FR" dirty="0"/>
          </a:p>
          <a:p>
            <a:r>
              <a:rPr lang="fr-FR" dirty="0"/>
              <a:t>Future </a:t>
            </a:r>
            <a:r>
              <a:rPr lang="fr-FR" dirty="0" err="1"/>
              <a:t>works</a:t>
            </a:r>
            <a:r>
              <a:rPr lang="fr-FR" dirty="0"/>
              <a:t> = </a:t>
            </a:r>
            <a:r>
              <a:rPr lang="fr-FR" dirty="0" err="1"/>
              <a:t>Distributional</a:t>
            </a:r>
            <a:r>
              <a:rPr lang="fr-FR" dirty="0"/>
              <a:t> DQN + </a:t>
            </a:r>
            <a:r>
              <a:rPr lang="fr-FR" dirty="0" err="1"/>
              <a:t>Implicit</a:t>
            </a:r>
            <a:r>
              <a:rPr lang="fr-FR" dirty="0"/>
              <a:t> Quantile Network -&gt; ++</a:t>
            </a:r>
          </a:p>
          <a:p>
            <a:r>
              <a:rPr lang="fr-FR" dirty="0" err="1"/>
              <a:t>Experiments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environments</a:t>
            </a:r>
            <a:r>
              <a:rPr lang="fr-FR" dirty="0"/>
              <a:t> (longer &amp; more </a:t>
            </a:r>
            <a:r>
              <a:rPr lang="fr-FR" dirty="0" err="1"/>
              <a:t>difficult</a:t>
            </a:r>
            <a:r>
              <a:rPr lang="fr-FR" dirty="0"/>
              <a:t>)</a:t>
            </a:r>
          </a:p>
          <a:p>
            <a:r>
              <a:rPr lang="fr-FR" dirty="0" err="1"/>
              <a:t>Hyperparameters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gave </a:t>
            </a:r>
            <a:r>
              <a:rPr lang="fr-FR" dirty="0" err="1">
                <a:sym typeface="Wingdings" panose="05000000000000000000" pitchFamily="2" charset="2"/>
              </a:rPr>
              <a:t>research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methods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improved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coding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skills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learn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bibliography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interesting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subject</a:t>
            </a:r>
            <a:r>
              <a:rPr lang="fr-FR" dirty="0">
                <a:sym typeface="Wingdings" panose="05000000000000000000" pitchFamily="2" charset="2"/>
              </a:rPr>
              <a:t>, global </a:t>
            </a:r>
            <a:r>
              <a:rPr lang="fr-FR" dirty="0" err="1">
                <a:sym typeface="Wingdings" panose="05000000000000000000" pitchFamily="2" charset="2"/>
              </a:rPr>
              <a:t>knowledge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10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: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essential notions !</a:t>
            </a:r>
          </a:p>
          <a:p>
            <a:endParaRPr lang="fr-FR" dirty="0"/>
          </a:p>
          <a:p>
            <a:r>
              <a:rPr lang="fr-FR" dirty="0" err="1"/>
              <a:t>Reinforcement</a:t>
            </a:r>
            <a:r>
              <a:rPr lang="fr-FR" dirty="0"/>
              <a:t> Learning = </a:t>
            </a:r>
            <a:r>
              <a:rPr lang="fr-FR" dirty="0" err="1"/>
              <a:t>field</a:t>
            </a:r>
            <a:r>
              <a:rPr lang="fr-FR" dirty="0"/>
              <a:t> of </a:t>
            </a:r>
            <a:r>
              <a:rPr lang="fr-FR" dirty="0" err="1"/>
              <a:t>Artificial</a:t>
            </a:r>
            <a:r>
              <a:rPr lang="fr-FR" dirty="0"/>
              <a:t> Intelligence</a:t>
            </a:r>
          </a:p>
          <a:p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(ex. PONG) </a:t>
            </a:r>
            <a:r>
              <a:rPr lang="fr-FR" dirty="0">
                <a:sym typeface="Wingdings" panose="05000000000000000000" pitchFamily="2" charset="2"/>
              </a:rPr>
              <a:t> the </a:t>
            </a:r>
            <a:r>
              <a:rPr lang="fr-FR" dirty="0" err="1">
                <a:sym typeface="Wingdings" panose="05000000000000000000" pitchFamily="2" charset="2"/>
              </a:rPr>
              <a:t>Environment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game</a:t>
            </a:r>
            <a:r>
              <a:rPr lang="fr-FR" dirty="0">
                <a:sym typeface="Wingdings" panose="05000000000000000000" pitchFamily="2" charset="2"/>
              </a:rPr>
              <a:t> of Pong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call the agent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taker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here</a:t>
            </a:r>
            <a:r>
              <a:rPr lang="fr-FR" dirty="0">
                <a:sym typeface="Wingdings" panose="05000000000000000000" pitchFamily="2" charset="2"/>
              </a:rPr>
              <a:t> the computer</a:t>
            </a:r>
          </a:p>
          <a:p>
            <a:pPr marL="171450" indent="-1714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It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in a state (certain position of the </a:t>
            </a:r>
            <a:r>
              <a:rPr lang="fr-FR" dirty="0" err="1">
                <a:sym typeface="Wingdings" panose="05000000000000000000" pitchFamily="2" charset="2"/>
              </a:rPr>
              <a:t>game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 agent choses an action (UP / DOWN)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 </a:t>
            </a:r>
            <a:r>
              <a:rPr lang="fr-FR" dirty="0" err="1"/>
              <a:t>environment</a:t>
            </a:r>
            <a:r>
              <a:rPr lang="fr-FR" dirty="0"/>
              <a:t> (PONG)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, </a:t>
            </a:r>
            <a:r>
              <a:rPr lang="fr-FR" dirty="0" err="1"/>
              <a:t>giving</a:t>
            </a:r>
            <a:r>
              <a:rPr lang="fr-FR" dirty="0"/>
              <a:t> a new state (the positions have </a:t>
            </a:r>
            <a:r>
              <a:rPr lang="fr-FR" dirty="0" err="1"/>
              <a:t>changed</a:t>
            </a:r>
            <a:r>
              <a:rPr lang="fr-FR" dirty="0"/>
              <a:t>) and a </a:t>
            </a:r>
            <a:r>
              <a:rPr lang="fr-FR" dirty="0" err="1"/>
              <a:t>reward</a:t>
            </a:r>
            <a:r>
              <a:rPr lang="fr-FR" dirty="0"/>
              <a:t> (+1 if </a:t>
            </a:r>
            <a:r>
              <a:rPr lang="fr-FR" dirty="0" err="1"/>
              <a:t>win</a:t>
            </a:r>
            <a:r>
              <a:rPr lang="fr-FR" dirty="0"/>
              <a:t>, -1 if lose, 0 </a:t>
            </a:r>
            <a:r>
              <a:rPr lang="fr-FR" dirty="0" err="1"/>
              <a:t>otherwards</a:t>
            </a:r>
            <a:r>
              <a:rPr lang="fr-FR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 agent </a:t>
            </a:r>
            <a:r>
              <a:rPr lang="fr-FR" dirty="0" err="1"/>
              <a:t>takes</a:t>
            </a:r>
            <a:r>
              <a:rPr lang="fr-FR" dirty="0"/>
              <a:t> a new </a:t>
            </a:r>
            <a:r>
              <a:rPr lang="fr-FR" dirty="0" err="1"/>
              <a:t>decision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action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now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165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89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Q Networks :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Neural network =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approximator</a:t>
            </a:r>
            <a:r>
              <a:rPr lang="fr-FR" dirty="0"/>
              <a:t>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Composed</a:t>
            </a:r>
            <a:r>
              <a:rPr lang="fr-FR" dirty="0"/>
              <a:t>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elementary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(</a:t>
            </a:r>
            <a:r>
              <a:rPr lang="fr-FR" dirty="0" err="1"/>
              <a:t>neurons</a:t>
            </a:r>
            <a:r>
              <a:rPr lang="fr-FR" dirty="0"/>
              <a:t>) </a:t>
            </a:r>
            <a:r>
              <a:rPr lang="fr-FR" dirty="0" err="1"/>
              <a:t>connected</a:t>
            </a:r>
            <a:r>
              <a:rPr lang="fr-FR" dirty="0"/>
              <a:t> in </a:t>
            </a:r>
            <a:r>
              <a:rPr lang="fr-FR" dirty="0" err="1"/>
              <a:t>layers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 </a:t>
            </a:r>
            <a:r>
              <a:rPr lang="fr-FR" dirty="0" err="1"/>
              <a:t>array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in input, </a:t>
            </a:r>
            <a:r>
              <a:rPr lang="fr-FR" dirty="0" err="1"/>
              <a:t>returns</a:t>
            </a:r>
            <a:r>
              <a:rPr lang="fr-FR" dirty="0"/>
              <a:t> an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(</a:t>
            </a:r>
            <a:r>
              <a:rPr lang="fr-FR" dirty="0" err="1"/>
              <a:t>different</a:t>
            </a:r>
            <a:r>
              <a:rPr lang="fr-FR" dirty="0"/>
              <a:t> size) of </a:t>
            </a:r>
            <a:r>
              <a:rPr lang="fr-FR" dirty="0" err="1"/>
              <a:t>numbers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The </a:t>
            </a:r>
            <a:r>
              <a:rPr lang="fr-FR" dirty="0" err="1"/>
              <a:t>neurons</a:t>
            </a:r>
            <a:r>
              <a:rPr lang="fr-FR" dirty="0"/>
              <a:t> are </a:t>
            </a:r>
            <a:r>
              <a:rPr lang="fr-FR" dirty="0" err="1"/>
              <a:t>parameters</a:t>
            </a:r>
            <a:r>
              <a:rPr lang="fr-FR" dirty="0"/>
              <a:t> of the network and </a:t>
            </a:r>
            <a:r>
              <a:rPr lang="fr-FR" dirty="0" err="1"/>
              <a:t>their</a:t>
            </a:r>
            <a:r>
              <a:rPr lang="fr-FR" dirty="0"/>
              <a:t> values (</a:t>
            </a:r>
            <a:r>
              <a:rPr lang="fr-FR" dirty="0" err="1"/>
              <a:t>weights</a:t>
            </a:r>
            <a:r>
              <a:rPr lang="fr-FR" dirty="0"/>
              <a:t>)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modified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=&gt; change the </a:t>
            </a:r>
            <a:r>
              <a:rPr lang="fr-FR" dirty="0" err="1"/>
              <a:t>behavior</a:t>
            </a:r>
            <a:r>
              <a:rPr lang="fr-FR" dirty="0"/>
              <a:t> of the neural network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The final objective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a state as input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tells us the best action to </a:t>
            </a:r>
            <a:r>
              <a:rPr lang="fr-FR" dirty="0" err="1">
                <a:sym typeface="Wingdings" panose="05000000000000000000" pitchFamily="2" charset="2"/>
              </a:rPr>
              <a:t>choose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(in </a:t>
            </a:r>
            <a:r>
              <a:rPr lang="fr-FR" dirty="0" err="1">
                <a:sym typeface="Wingdings" panose="05000000000000000000" pitchFamily="2" charset="2"/>
              </a:rPr>
              <a:t>fact</a:t>
            </a:r>
            <a:r>
              <a:rPr lang="fr-FR" dirty="0">
                <a:sym typeface="Wingdings" panose="05000000000000000000" pitchFamily="2" charset="2"/>
              </a:rPr>
              <a:t> : </a:t>
            </a:r>
            <a:r>
              <a:rPr lang="fr-FR" dirty="0" err="1">
                <a:sym typeface="Wingdings" panose="05000000000000000000" pitchFamily="2" charset="2"/>
              </a:rPr>
              <a:t>estimates</a:t>
            </a:r>
            <a:r>
              <a:rPr lang="fr-FR" dirty="0">
                <a:sym typeface="Wingdings" panose="05000000000000000000" pitchFamily="2" charset="2"/>
              </a:rPr>
              <a:t> the long-</a:t>
            </a:r>
            <a:r>
              <a:rPr lang="fr-FR" dirty="0" err="1">
                <a:sym typeface="Wingdings" panose="05000000000000000000" pitchFamily="2" charset="2"/>
              </a:rPr>
              <a:t>term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 for </a:t>
            </a:r>
            <a:r>
              <a:rPr lang="fr-FR" dirty="0" err="1">
                <a:sym typeface="Wingdings" panose="05000000000000000000" pitchFamily="2" charset="2"/>
              </a:rPr>
              <a:t>each</a:t>
            </a:r>
            <a:r>
              <a:rPr lang="fr-FR" dirty="0">
                <a:sym typeface="Wingdings" panose="05000000000000000000" pitchFamily="2" charset="2"/>
              </a:rPr>
              <a:t> action =&gt; </a:t>
            </a:r>
            <a:r>
              <a:rPr lang="fr-FR" dirty="0" err="1">
                <a:sym typeface="Wingdings" panose="05000000000000000000" pitchFamily="2" charset="2"/>
              </a:rPr>
              <a:t>thanks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that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easy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For </a:t>
            </a:r>
            <a:r>
              <a:rPr lang="fr-FR" dirty="0" err="1">
                <a:sym typeface="Wingdings" panose="05000000000000000000" pitchFamily="2" charset="2"/>
              </a:rPr>
              <a:t>that</a:t>
            </a:r>
            <a:r>
              <a:rPr lang="fr-FR" dirty="0">
                <a:sym typeface="Wingdings" panose="05000000000000000000" pitchFamily="2" charset="2"/>
              </a:rPr>
              <a:t>, the network has to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trained</a:t>
            </a:r>
            <a:r>
              <a:rPr lang="fr-FR" dirty="0">
                <a:sym typeface="Wingdings" panose="05000000000000000000" pitchFamily="2" charset="2"/>
              </a:rPr>
              <a:t> = </a:t>
            </a:r>
            <a:r>
              <a:rPr lang="fr-FR" dirty="0" err="1">
                <a:sym typeface="Wingdings" panose="05000000000000000000" pitchFamily="2" charset="2"/>
              </a:rPr>
              <a:t>weights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computer solve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clue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to do</a:t>
            </a:r>
          </a:p>
          <a:p>
            <a:r>
              <a:rPr lang="fr-FR" dirty="0"/>
              <a:t>Solve ATARI and Gym </a:t>
            </a:r>
            <a:r>
              <a:rPr lang="fr-FR" dirty="0" err="1"/>
              <a:t>games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4 </a:t>
            </a:r>
            <a:r>
              <a:rPr lang="fr-FR" dirty="0" err="1">
                <a:sym typeface="Wingdings" panose="05000000000000000000" pitchFamily="2" charset="2"/>
              </a:rPr>
              <a:t>games</a:t>
            </a:r>
            <a:r>
              <a:rPr lang="fr-FR" dirty="0">
                <a:sym typeface="Wingdings" panose="05000000000000000000" pitchFamily="2" charset="2"/>
              </a:rPr>
              <a:t> = </a:t>
            </a:r>
            <a:r>
              <a:rPr lang="fr-FR" dirty="0" err="1">
                <a:sym typeface="Wingdings" panose="05000000000000000000" pitchFamily="2" charset="2"/>
              </a:rPr>
              <a:t>common</a:t>
            </a:r>
            <a:r>
              <a:rPr lang="fr-FR" dirty="0">
                <a:sym typeface="Wingdings" panose="05000000000000000000" pitchFamily="2" charset="2"/>
              </a:rPr>
              <a:t> benchmark on </a:t>
            </a:r>
            <a:r>
              <a:rPr lang="fr-FR" dirty="0" err="1">
                <a:sym typeface="Wingdings" panose="05000000000000000000" pitchFamily="2" charset="2"/>
              </a:rPr>
              <a:t>which</a:t>
            </a:r>
            <a:r>
              <a:rPr lang="fr-FR" dirty="0">
                <a:sym typeface="Wingdings" panose="05000000000000000000" pitchFamily="2" charset="2"/>
              </a:rPr>
              <a:t> I have made all </a:t>
            </a:r>
            <a:r>
              <a:rPr lang="fr-FR" dirty="0" err="1">
                <a:sym typeface="Wingdings" panose="05000000000000000000" pitchFamily="2" charset="2"/>
              </a:rPr>
              <a:t>my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experiments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04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Interesting</a:t>
            </a:r>
            <a:r>
              <a:rPr lang="fr-FR" dirty="0"/>
              <a:t> perspectives = self-</a:t>
            </a:r>
            <a:r>
              <a:rPr lang="fr-FR" dirty="0" err="1"/>
              <a:t>driving</a:t>
            </a:r>
            <a:r>
              <a:rPr lang="fr-FR" dirty="0"/>
              <a:t> cars, computer </a:t>
            </a:r>
            <a:r>
              <a:rPr lang="fr-FR" dirty="0" err="1"/>
              <a:t>visualization</a:t>
            </a:r>
            <a:r>
              <a:rPr lang="fr-FR" dirty="0"/>
              <a:t>, </a:t>
            </a:r>
            <a:r>
              <a:rPr lang="fr-FR" dirty="0" err="1"/>
              <a:t>robotics</a:t>
            </a:r>
            <a:r>
              <a:rPr lang="fr-FR" dirty="0"/>
              <a:t> (</a:t>
            </a:r>
            <a:r>
              <a:rPr lang="fr-FR" dirty="0" err="1"/>
              <a:t>walk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=&gt; Imagination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limit</a:t>
            </a:r>
            <a:r>
              <a:rPr lang="fr-FR" dirty="0"/>
              <a:t> (</a:t>
            </a:r>
            <a:r>
              <a:rPr lang="fr-FR" dirty="0" err="1"/>
              <a:t>very</a:t>
            </a:r>
            <a:r>
              <a:rPr lang="fr-FR" dirty="0"/>
              <a:t> hard to </a:t>
            </a:r>
            <a:r>
              <a:rPr lang="fr-FR" dirty="0" err="1"/>
              <a:t>treat</a:t>
            </a:r>
            <a:r>
              <a:rPr lang="fr-FR" dirty="0"/>
              <a:t> but </a:t>
            </a:r>
            <a:r>
              <a:rPr lang="fr-FR" dirty="0" err="1"/>
              <a:t>promising</a:t>
            </a:r>
            <a:r>
              <a:rPr lang="fr-FR" dirty="0"/>
              <a:t> and </a:t>
            </a:r>
            <a:r>
              <a:rPr lang="fr-FR" dirty="0" err="1"/>
              <a:t>exciting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0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Rainbow = State-of-the-art </a:t>
            </a:r>
            <a:r>
              <a:rPr lang="fr-FR" dirty="0" err="1"/>
              <a:t>algorithm</a:t>
            </a:r>
            <a:r>
              <a:rPr lang="fr-FR" dirty="0"/>
              <a:t> ;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published</a:t>
            </a:r>
            <a:r>
              <a:rPr lang="fr-FR" dirty="0"/>
              <a:t> in 2017 by 10 Google </a:t>
            </a:r>
            <a:r>
              <a:rPr lang="fr-FR" dirty="0" err="1"/>
              <a:t>Deepmind</a:t>
            </a:r>
            <a:r>
              <a:rPr lang="fr-FR" dirty="0"/>
              <a:t> </a:t>
            </a:r>
            <a:r>
              <a:rPr lang="fr-FR" dirty="0" err="1"/>
              <a:t>researchers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Combining</a:t>
            </a:r>
            <a:r>
              <a:rPr lang="fr-FR" dirty="0"/>
              <a:t> 6 major </a:t>
            </a:r>
            <a:r>
              <a:rPr lang="fr-FR" dirty="0" err="1"/>
              <a:t>improvements</a:t>
            </a:r>
            <a:r>
              <a:rPr lang="fr-FR" dirty="0"/>
              <a:t> to </a:t>
            </a:r>
            <a:r>
              <a:rPr lang="fr-FR" dirty="0" err="1"/>
              <a:t>Deep</a:t>
            </a:r>
            <a:r>
              <a:rPr lang="fr-FR" dirty="0"/>
              <a:t> Q-Networks </a:t>
            </a:r>
            <a:r>
              <a:rPr lang="fr-FR" dirty="0" err="1"/>
              <a:t>algorithm</a:t>
            </a:r>
            <a:r>
              <a:rPr lang="fr-FR" dirty="0"/>
              <a:t> (</a:t>
            </a:r>
            <a:r>
              <a:rPr lang="fr-FR" dirty="0" err="1"/>
              <a:t>elementary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see</a:t>
            </a:r>
            <a:r>
              <a:rPr lang="fr-FR" dirty="0"/>
              <a:t> on the graph </a:t>
            </a:r>
            <a:r>
              <a:rPr lang="fr-FR" dirty="0" err="1"/>
              <a:t>published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far </a:t>
            </a:r>
            <a:r>
              <a:rPr lang="fr-FR" dirty="0" err="1"/>
              <a:t>better</a:t>
            </a:r>
            <a:r>
              <a:rPr lang="fr-FR" dirty="0"/>
              <a:t> performance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uncombined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improvements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8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Double DQN :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Classical</a:t>
            </a:r>
            <a:r>
              <a:rPr lang="fr-FR" dirty="0"/>
              <a:t> : chose the action by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action’s</a:t>
            </a:r>
            <a:r>
              <a:rPr lang="fr-FR" dirty="0"/>
              <a:t> impact on the long-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reward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Double DQN : first select the action </a:t>
            </a:r>
            <a:r>
              <a:rPr lang="fr-FR" dirty="0" err="1"/>
              <a:t>using</a:t>
            </a:r>
            <a:r>
              <a:rPr lang="fr-FR" dirty="0"/>
              <a:t> an </a:t>
            </a:r>
            <a:r>
              <a:rPr lang="fr-FR" dirty="0" err="1"/>
              <a:t>other</a:t>
            </a:r>
            <a:r>
              <a:rPr lang="fr-FR" dirty="0"/>
              <a:t> ‘</a:t>
            </a:r>
            <a:r>
              <a:rPr lang="fr-FR" dirty="0" err="1"/>
              <a:t>target</a:t>
            </a:r>
            <a:r>
              <a:rPr lang="fr-FR" dirty="0"/>
              <a:t>’ neural network,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once to know </a:t>
            </a:r>
            <a:r>
              <a:rPr lang="fr-FR" dirty="0" err="1"/>
              <a:t>its</a:t>
            </a:r>
            <a:r>
              <a:rPr lang="fr-FR" dirty="0"/>
              <a:t> impact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DQN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[ Rt+1 + γ*max[q</a:t>
            </a:r>
            <a:r>
              <a:rPr lang="en-US" u="none" dirty="0"/>
              <a:t>θ</a:t>
            </a:r>
            <a:r>
              <a:rPr lang="en-US" dirty="0"/>
              <a:t> (St+1, a’)] − qθ(St, At) ]²</a:t>
            </a:r>
          </a:p>
          <a:p>
            <a:pPr marL="171450" indent="-171450">
              <a:buFontTx/>
              <a:buChar char="-"/>
            </a:pPr>
            <a:r>
              <a:rPr lang="en-US" dirty="0"/>
              <a:t>DDQN </a:t>
            </a:r>
            <a:r>
              <a:rPr lang="en-US" dirty="0">
                <a:sym typeface="Wingdings" panose="05000000000000000000" pitchFamily="2" charset="2"/>
              </a:rPr>
              <a:t> [ </a:t>
            </a:r>
            <a:r>
              <a:rPr lang="en-US" dirty="0"/>
              <a:t>Rt+1+γ*q</a:t>
            </a:r>
            <a:r>
              <a:rPr lang="en-US" u="sng" dirty="0"/>
              <a:t>θ</a:t>
            </a:r>
            <a:r>
              <a:rPr lang="en-US" dirty="0"/>
              <a:t> (St+1, argmax[qθ(St+1, a’)]) − qθ(St, At)]²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=&gt; Addresses overestimation problem in the maximization step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20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Dueling</a:t>
            </a:r>
            <a:r>
              <a:rPr lang="fr-FR" dirty="0"/>
              <a:t> DQN :</a:t>
            </a:r>
          </a:p>
          <a:p>
            <a:pPr marL="171450" indent="-171450">
              <a:buFontTx/>
              <a:buChar char="-"/>
            </a:pPr>
            <a:r>
              <a:rPr lang="fr-FR" dirty="0"/>
              <a:t>In the neural network,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separate</a:t>
            </a:r>
            <a:r>
              <a:rPr lang="fr-FR" dirty="0"/>
              <a:t> the output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streams</a:t>
            </a:r>
            <a:r>
              <a:rPr lang="fr-FR" dirty="0"/>
              <a:t> of computation : Value &amp; </a:t>
            </a:r>
            <a:r>
              <a:rPr lang="fr-FR" dirty="0" err="1"/>
              <a:t>Advantage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(=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in the </a:t>
            </a:r>
            <a:r>
              <a:rPr lang="fr-FR" dirty="0" err="1"/>
              <a:t>calculations</a:t>
            </a:r>
            <a:r>
              <a:rPr lang="fr-FR" dirty="0"/>
              <a:t> for the </a:t>
            </a:r>
            <a:r>
              <a:rPr lang="fr-FR" dirty="0" err="1"/>
              <a:t>optimization</a:t>
            </a:r>
            <a:r>
              <a:rPr lang="fr-FR" dirty="0"/>
              <a:t> of the network)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=&gt; Data </a:t>
            </a:r>
            <a:r>
              <a:rPr lang="fr-FR" dirty="0" err="1"/>
              <a:t>efficiency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98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Prioritized</a:t>
            </a:r>
            <a:r>
              <a:rPr lang="fr-FR" dirty="0"/>
              <a:t> Replay 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Classical</a:t>
            </a:r>
            <a:r>
              <a:rPr lang="fr-FR" dirty="0"/>
              <a:t> DQN : store </a:t>
            </a:r>
            <a:r>
              <a:rPr lang="fr-FR" dirty="0" err="1"/>
              <a:t>uniformly</a:t>
            </a:r>
            <a:r>
              <a:rPr lang="fr-FR" dirty="0"/>
              <a:t> the </a:t>
            </a:r>
            <a:r>
              <a:rPr lang="fr-FR" dirty="0" err="1"/>
              <a:t>past</a:t>
            </a:r>
            <a:r>
              <a:rPr lang="fr-FR" dirty="0"/>
              <a:t> transitions in a buffer to ‘</a:t>
            </a:r>
            <a:r>
              <a:rPr lang="fr-FR" dirty="0" err="1"/>
              <a:t>understand</a:t>
            </a:r>
            <a:r>
              <a:rPr lang="fr-FR" dirty="0"/>
              <a:t>’ how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rewards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(</a:t>
            </a:r>
            <a:r>
              <a:rPr lang="fr-FR" dirty="0" err="1"/>
              <a:t>example</a:t>
            </a:r>
            <a:r>
              <a:rPr lang="fr-FR" dirty="0"/>
              <a:t> : in a </a:t>
            </a:r>
            <a:r>
              <a:rPr lang="fr-FR" dirty="0" err="1"/>
              <a:t>given</a:t>
            </a:r>
            <a:r>
              <a:rPr lang="fr-FR" dirty="0"/>
              <a:t> situation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fetch</a:t>
            </a:r>
            <a:r>
              <a:rPr lang="fr-FR" dirty="0"/>
              <a:t> back ~</a:t>
            </a:r>
            <a:r>
              <a:rPr lang="fr-FR" dirty="0" err="1"/>
              <a:t>similar</a:t>
            </a:r>
            <a:r>
              <a:rPr lang="fr-FR" dirty="0"/>
              <a:t> situation </a:t>
            </a:r>
            <a:r>
              <a:rPr lang="fr-FR" dirty="0" err="1"/>
              <a:t>memories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to do)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PR : </a:t>
            </a:r>
            <a:r>
              <a:rPr lang="fr-FR" dirty="0" err="1"/>
              <a:t>We</a:t>
            </a:r>
            <a:r>
              <a:rPr lang="fr-FR" dirty="0"/>
              <a:t> class the transitions in the buffer by </a:t>
            </a:r>
            <a:r>
              <a:rPr lang="fr-FR" dirty="0" err="1"/>
              <a:t>associating</a:t>
            </a:r>
            <a:r>
              <a:rPr lang="fr-FR" dirty="0"/>
              <a:t> </a:t>
            </a:r>
            <a:r>
              <a:rPr lang="fr-FR" dirty="0" err="1"/>
              <a:t>priorities</a:t>
            </a:r>
            <a:r>
              <a:rPr lang="fr-FR" dirty="0"/>
              <a:t> and </a:t>
            </a:r>
            <a:r>
              <a:rPr lang="fr-FR" dirty="0" err="1"/>
              <a:t>weights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more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transitions. (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)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58EA-7DA0-4CF6-96C6-13CF16D0913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17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48E0-7323-4FE2-ACB9-9B23B6E63E7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3938-FCD0-4010-B8E6-5E5CE76D87B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9CEC-31D6-47E9-BF5B-16BEF1AE67B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56203-BC43-48E2-A7CA-E87C4CD2895F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BB309-E00C-4098-9060-48FD15C8E7E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E2E8-EA90-4186-9C3B-FBC887EE3FC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52C4E-D98A-4515-BADA-FA1EAC096A0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F0EA-FAC2-4B1E-BE57-B7302A04EE3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2686-E641-44D3-BEFA-C42413CEBE2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BB8A-9E2B-4D78-B878-03DC04E15DA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28E545F-9B94-4E20-9E73-363F4489014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31D8DF8-91E9-4425-8F1E-489CD3C61597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60576"/>
            <a:ext cx="8991600" cy="1645920"/>
          </a:xfrm>
          <a:solidFill>
            <a:schemeClr val="tx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fr-FR" dirty="0" err="1"/>
              <a:t>Research</a:t>
            </a:r>
            <a:r>
              <a:rPr lang="fr-FR" dirty="0"/>
              <a:t> Project :</a:t>
            </a:r>
            <a:br>
              <a:rPr lang="fr-FR" dirty="0"/>
            </a:br>
            <a:r>
              <a:rPr lang="fr-FR" dirty="0" err="1"/>
              <a:t>rainbow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in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8074" y="4367784"/>
            <a:ext cx="6801612" cy="1645920"/>
          </a:xfrm>
        </p:spPr>
        <p:txBody>
          <a:bodyPr>
            <a:normAutofit/>
          </a:bodyPr>
          <a:lstStyle/>
          <a:p>
            <a:r>
              <a:rPr lang="fr-FR" sz="2400" dirty="0" err="1"/>
              <a:t>Author</a:t>
            </a:r>
            <a:r>
              <a:rPr lang="fr-FR" sz="2400" dirty="0"/>
              <a:t> : Paul </a:t>
            </a:r>
            <a:r>
              <a:rPr lang="fr-FR" sz="2400" dirty="0" err="1"/>
              <a:t>Carfantan</a:t>
            </a:r>
            <a:endParaRPr lang="fr-FR" sz="2400" dirty="0"/>
          </a:p>
          <a:p>
            <a:r>
              <a:rPr lang="fr-FR" sz="2400" dirty="0" err="1"/>
              <a:t>Tutor</a:t>
            </a:r>
            <a:r>
              <a:rPr lang="fr-FR" sz="2400" dirty="0"/>
              <a:t> : Emmanuel </a:t>
            </a:r>
            <a:r>
              <a:rPr lang="fr-FR" sz="2400" dirty="0" err="1"/>
              <a:t>Rachelson</a:t>
            </a:r>
            <a:endParaRPr lang="fr-FR" sz="2400" dirty="0"/>
          </a:p>
          <a:p>
            <a:r>
              <a:rPr lang="fr-FR" sz="2400" dirty="0"/>
              <a:t>March 2019 – June 2019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2E948A-8AD3-4A67-8796-86EF533D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3" y="3988377"/>
            <a:ext cx="3273663" cy="19860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A5130B-D037-453C-BB53-8B25442E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3988377"/>
            <a:ext cx="3530156" cy="1986023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DE58C0A-423B-4448-BA35-BE98B9AE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69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 fontScale="90000"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Peer Topic : Rainbow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endParaRPr lang="fr-FR" sz="2800" dirty="0"/>
          </a:p>
          <a:p>
            <a:pPr algn="l"/>
            <a:r>
              <a:rPr lang="fr-FR" sz="2800" dirty="0"/>
              <a:t>	</a:t>
            </a:r>
            <a:r>
              <a:rPr lang="fr-FR" sz="2800" dirty="0">
                <a:solidFill>
                  <a:schemeClr val="bg2"/>
                </a:solidFill>
              </a:rPr>
              <a:t>+ Double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Dueling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  <a:p>
            <a:pPr algn="l"/>
            <a:r>
              <a:rPr lang="fr-FR" sz="2800" dirty="0"/>
              <a:t>	+ </a:t>
            </a:r>
            <a:r>
              <a:rPr lang="fr-FR" sz="2800" dirty="0" err="1"/>
              <a:t>Prioritized</a:t>
            </a:r>
            <a:r>
              <a:rPr lang="fr-FR" sz="2800" dirty="0"/>
              <a:t> Replay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Multi-</a:t>
            </a:r>
            <a:r>
              <a:rPr lang="fr-FR" sz="2800" dirty="0" err="1">
                <a:solidFill>
                  <a:schemeClr val="bg2"/>
                </a:solidFill>
              </a:rPr>
              <a:t>step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Returns</a:t>
            </a:r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Noisy Networks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Distributional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D996C3-CFB2-4D9F-8869-1D5CD4D2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608" y="2327611"/>
            <a:ext cx="2722954" cy="26766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2D0C74-0B0F-4CE6-AFAA-DE2F51A83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8" t="-805" r="21049" b="805"/>
          <a:stretch/>
        </p:blipFill>
        <p:spPr>
          <a:xfrm>
            <a:off x="6161219" y="2327611"/>
            <a:ext cx="2722954" cy="2676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8BF63A-0833-49F4-9E71-6263E3372000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296766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 fontScale="90000"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Peer Topic : Rainbow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endParaRPr lang="fr-FR" sz="2800" dirty="0"/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Double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Dueling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Prioritized</a:t>
            </a:r>
            <a:r>
              <a:rPr lang="fr-FR" sz="2800" dirty="0">
                <a:solidFill>
                  <a:schemeClr val="bg2"/>
                </a:solidFill>
              </a:rPr>
              <a:t> Replay</a:t>
            </a:r>
          </a:p>
          <a:p>
            <a:pPr algn="l"/>
            <a:r>
              <a:rPr lang="fr-FR" sz="2800" dirty="0"/>
              <a:t>	+ Multi-</a:t>
            </a:r>
            <a:r>
              <a:rPr lang="fr-FR" sz="2800" dirty="0" err="1"/>
              <a:t>step</a:t>
            </a:r>
            <a:r>
              <a:rPr lang="fr-FR" sz="2800" dirty="0"/>
              <a:t> </a:t>
            </a:r>
            <a:r>
              <a:rPr lang="fr-FR" sz="2800" dirty="0" err="1"/>
              <a:t>Returns</a:t>
            </a:r>
            <a:endParaRPr lang="fr-FR" sz="2800" dirty="0"/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Noisy Networks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Distributional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B29B8-1607-4CAD-8071-E817A779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37" y="1694715"/>
            <a:ext cx="4855707" cy="40470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090A77-A676-4E25-B9E8-30E86C7D0642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331021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 fontScale="90000"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Peer Topic : Rainbow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endParaRPr lang="fr-FR" sz="2800" dirty="0"/>
          </a:p>
          <a:p>
            <a:pPr algn="l"/>
            <a:r>
              <a:rPr lang="fr-FR" sz="2800" dirty="0"/>
              <a:t>	</a:t>
            </a:r>
            <a:r>
              <a:rPr lang="fr-FR" sz="2800" dirty="0">
                <a:solidFill>
                  <a:schemeClr val="bg2"/>
                </a:solidFill>
              </a:rPr>
              <a:t>+ Double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Dueling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Prioritized</a:t>
            </a:r>
            <a:r>
              <a:rPr lang="fr-FR" sz="2800" dirty="0">
                <a:solidFill>
                  <a:schemeClr val="bg2"/>
                </a:solidFill>
              </a:rPr>
              <a:t> Replay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Multi-</a:t>
            </a:r>
            <a:r>
              <a:rPr lang="fr-FR" sz="2800" dirty="0" err="1">
                <a:solidFill>
                  <a:schemeClr val="bg2"/>
                </a:solidFill>
              </a:rPr>
              <a:t>step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Returns</a:t>
            </a:r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/>
              <a:t>	+ Noisy Networks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Distributional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B29B8-1607-4CAD-8071-E817A779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37" y="1694715"/>
            <a:ext cx="4855707" cy="40470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FEB369-7AFD-460C-98E3-76B112F8DD92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26850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 fontScale="90000"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Peer Topic : Rainbow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Double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Dueling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Prioritized</a:t>
            </a:r>
            <a:r>
              <a:rPr lang="fr-FR" sz="2800" dirty="0">
                <a:solidFill>
                  <a:schemeClr val="bg2"/>
                </a:solidFill>
              </a:rPr>
              <a:t> Replay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Multi-</a:t>
            </a:r>
            <a:r>
              <a:rPr lang="fr-FR" sz="2800" dirty="0" err="1">
                <a:solidFill>
                  <a:schemeClr val="bg2"/>
                </a:solidFill>
              </a:rPr>
              <a:t>step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Returns</a:t>
            </a:r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Noisy Networks</a:t>
            </a:r>
          </a:p>
          <a:p>
            <a:pPr algn="l"/>
            <a:r>
              <a:rPr lang="fr-FR" sz="2800" dirty="0"/>
              <a:t>	+ </a:t>
            </a:r>
            <a:r>
              <a:rPr lang="fr-FR" sz="2800" dirty="0" err="1"/>
              <a:t>Distributional</a:t>
            </a:r>
            <a:r>
              <a:rPr lang="fr-FR" sz="2800" dirty="0"/>
              <a:t> DQN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B29B8-1607-4CAD-8071-E817A779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37" y="1694715"/>
            <a:ext cx="4855707" cy="40470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BE8970-FB66-4F04-84B8-0365DFAD9FFE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97106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267" y="1541417"/>
            <a:ext cx="11694559" cy="4999173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fr-FR" sz="2800" dirty="0"/>
              <a:t>1. Background acquisition</a:t>
            </a:r>
          </a:p>
          <a:p>
            <a:pPr algn="l">
              <a:lnSpc>
                <a:spcPct val="150000"/>
              </a:lnSpc>
            </a:pPr>
            <a:r>
              <a:rPr lang="fr-FR" sz="2800" dirty="0"/>
              <a:t>2. Bibliography </a:t>
            </a:r>
            <a:r>
              <a:rPr lang="fr-FR" sz="2800" dirty="0" err="1"/>
              <a:t>work</a:t>
            </a:r>
            <a:endParaRPr lang="fr-FR" sz="2800" dirty="0"/>
          </a:p>
          <a:p>
            <a:pPr algn="l">
              <a:lnSpc>
                <a:spcPct val="150000"/>
              </a:lnSpc>
            </a:pPr>
            <a:r>
              <a:rPr lang="fr-FR" sz="2800" dirty="0"/>
              <a:t>3. </a:t>
            </a:r>
            <a:r>
              <a:rPr lang="fr-FR" sz="2800" dirty="0" err="1"/>
              <a:t>Study</a:t>
            </a:r>
            <a:r>
              <a:rPr lang="fr-FR" sz="2800" dirty="0"/>
              <a:t> of the codes</a:t>
            </a:r>
          </a:p>
          <a:p>
            <a:pPr algn="l">
              <a:lnSpc>
                <a:spcPct val="150000"/>
              </a:lnSpc>
            </a:pPr>
            <a:r>
              <a:rPr lang="fr-FR" sz="2800" dirty="0"/>
              <a:t>4. </a:t>
            </a:r>
            <a:r>
              <a:rPr lang="fr-FR" sz="2800" dirty="0" err="1"/>
              <a:t>Implementation</a:t>
            </a:r>
            <a:r>
              <a:rPr lang="fr-FR" sz="2800" dirty="0"/>
              <a:t> of the </a:t>
            </a:r>
            <a:r>
              <a:rPr lang="fr-FR" sz="2800" dirty="0" err="1"/>
              <a:t>algorithm</a:t>
            </a:r>
            <a:endParaRPr lang="fr-FR" sz="2800" dirty="0"/>
          </a:p>
          <a:p>
            <a:pPr algn="l">
              <a:lnSpc>
                <a:spcPct val="150000"/>
              </a:lnSpc>
            </a:pPr>
            <a:r>
              <a:rPr lang="fr-FR" sz="2800" dirty="0"/>
              <a:t>5. Validation tests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9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1544F7-5B59-4C98-898B-E1D5DE34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71" y="1597803"/>
            <a:ext cx="3418310" cy="28816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51B40C2-2DDD-47CE-AC16-45EAC2D509C1}"/>
              </a:ext>
            </a:extLst>
          </p:cNvPr>
          <p:cNvSpPr txBox="1"/>
          <p:nvPr/>
        </p:nvSpPr>
        <p:spPr>
          <a:xfrm>
            <a:off x="2870508" y="4678732"/>
            <a:ext cx="23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(1) DQN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54562A-6B79-4683-8F28-A11ED615048C}"/>
              </a:ext>
            </a:extLst>
          </p:cNvPr>
          <p:cNvSpPr txBox="1"/>
          <p:nvPr/>
        </p:nvSpPr>
        <p:spPr>
          <a:xfrm>
            <a:off x="6475658" y="4678733"/>
            <a:ext cx="23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(2) Final Pseudo-Rainbow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000CC5-1015-49DA-BFA8-FB9610391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6" t="6025" r="63605" b="5237"/>
          <a:stretch/>
        </p:blipFill>
        <p:spPr>
          <a:xfrm>
            <a:off x="5967516" y="1588170"/>
            <a:ext cx="3411921" cy="2889180"/>
          </a:xfrm>
          <a:prstGeom prst="rect">
            <a:avLst/>
          </a:prstGeom>
        </p:spPr>
      </p:pic>
      <p:sp>
        <p:nvSpPr>
          <p:cNvPr id="17" name="Sous-titre 2">
            <a:extLst>
              <a:ext uri="{FF2B5EF4-FFF2-40B4-BE49-F238E27FC236}">
                <a16:creationId xmlns:a16="http://schemas.microsoft.com/office/drawing/2014/main" id="{AD5A82A6-6B44-4C5A-BB6D-29052906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9" y="5032050"/>
            <a:ext cx="11694559" cy="49991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Lunar Lander Benchmark</a:t>
            </a:r>
          </a:p>
          <a:p>
            <a:pPr>
              <a:lnSpc>
                <a:spcPct val="150000"/>
              </a:lnSpc>
            </a:pPr>
            <a:r>
              <a:rPr lang="fr-FR" sz="2800" dirty="0" err="1"/>
              <a:t>Abscissa</a:t>
            </a:r>
            <a:r>
              <a:rPr lang="fr-FR" sz="2800" dirty="0"/>
              <a:t> : </a:t>
            </a:r>
            <a:r>
              <a:rPr lang="fr-FR" sz="2800" dirty="0" err="1"/>
              <a:t>number</a:t>
            </a:r>
            <a:r>
              <a:rPr lang="fr-FR" sz="2800" dirty="0"/>
              <a:t> of </a:t>
            </a:r>
            <a:r>
              <a:rPr lang="fr-FR" sz="2800" dirty="0" err="1"/>
              <a:t>episodes</a:t>
            </a:r>
            <a:r>
              <a:rPr lang="fr-FR" sz="2800" dirty="0"/>
              <a:t> ; </a:t>
            </a:r>
            <a:r>
              <a:rPr lang="fr-FR" sz="2800" dirty="0" err="1"/>
              <a:t>Ordinates</a:t>
            </a:r>
            <a:r>
              <a:rPr lang="fr-FR" sz="2800" dirty="0"/>
              <a:t> : Global </a:t>
            </a:r>
            <a:r>
              <a:rPr lang="fr-FR" sz="2800" dirty="0" err="1"/>
              <a:t>reward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2855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000CC5-1015-49DA-BFA8-FB9610391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6" t="6025" r="63605" b="5237"/>
          <a:stretch/>
        </p:blipFill>
        <p:spPr>
          <a:xfrm>
            <a:off x="5846158" y="1553925"/>
            <a:ext cx="5326084" cy="451007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D93B60-E860-4DCF-81E3-2E7DBFFB6FB3}"/>
              </a:ext>
            </a:extLst>
          </p:cNvPr>
          <p:cNvSpPr txBox="1"/>
          <p:nvPr/>
        </p:nvSpPr>
        <p:spPr>
          <a:xfrm>
            <a:off x="6790538" y="6187155"/>
            <a:ext cx="343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(2) Final Pseudo-Rainbow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43246-CDC6-4C6A-8DB7-51A0D1677457}"/>
              </a:ext>
            </a:extLst>
          </p:cNvPr>
          <p:cNvSpPr/>
          <p:nvPr/>
        </p:nvSpPr>
        <p:spPr>
          <a:xfrm>
            <a:off x="6550695" y="2548328"/>
            <a:ext cx="1379095" cy="1978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D1DA37-3743-4736-8102-7EBEE74FE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1" y="2068643"/>
            <a:ext cx="4889569" cy="34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000CC5-1015-49DA-BFA8-FB9610391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6" t="6025" r="63605" b="5237"/>
          <a:stretch/>
        </p:blipFill>
        <p:spPr>
          <a:xfrm>
            <a:off x="5846158" y="1553925"/>
            <a:ext cx="5326084" cy="451007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D93B60-E860-4DCF-81E3-2E7DBFFB6FB3}"/>
              </a:ext>
            </a:extLst>
          </p:cNvPr>
          <p:cNvSpPr txBox="1"/>
          <p:nvPr/>
        </p:nvSpPr>
        <p:spPr>
          <a:xfrm>
            <a:off x="6790538" y="6187155"/>
            <a:ext cx="343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(2) Final Pseudo-Rainbow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43246-CDC6-4C6A-8DB7-51A0D1677457}"/>
              </a:ext>
            </a:extLst>
          </p:cNvPr>
          <p:cNvSpPr/>
          <p:nvPr/>
        </p:nvSpPr>
        <p:spPr>
          <a:xfrm>
            <a:off x="7764905" y="2053658"/>
            <a:ext cx="1618937" cy="1375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E928BF-F52F-4D56-AE1A-AE589A741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1" y="2062082"/>
            <a:ext cx="4889569" cy="34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88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000CC5-1015-49DA-BFA8-FB9610391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6" t="6025" r="63605" b="5237"/>
          <a:stretch/>
        </p:blipFill>
        <p:spPr>
          <a:xfrm>
            <a:off x="5846158" y="1553925"/>
            <a:ext cx="5326084" cy="451007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D93B60-E860-4DCF-81E3-2E7DBFFB6FB3}"/>
              </a:ext>
            </a:extLst>
          </p:cNvPr>
          <p:cNvSpPr txBox="1"/>
          <p:nvPr/>
        </p:nvSpPr>
        <p:spPr>
          <a:xfrm>
            <a:off x="6790538" y="6187155"/>
            <a:ext cx="343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(2) Final Pseudo-Rainbow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43246-CDC6-4C6A-8DB7-51A0D1677457}"/>
              </a:ext>
            </a:extLst>
          </p:cNvPr>
          <p:cNvSpPr/>
          <p:nvPr/>
        </p:nvSpPr>
        <p:spPr>
          <a:xfrm>
            <a:off x="9863528" y="1918741"/>
            <a:ext cx="1078274" cy="854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33268E-E748-49BD-A5D9-F12BA1A17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0" y="2062081"/>
            <a:ext cx="4889569" cy="347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7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B71D9-F799-4035-AAD2-399CF467DFBA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ENCOUNTERED DIFFICULTIES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B59634B-EADD-4D33-80A0-F53B43EB0C5F}"/>
              </a:ext>
            </a:extLst>
          </p:cNvPr>
          <p:cNvSpPr txBox="1">
            <a:spLocks/>
          </p:cNvSpPr>
          <p:nvPr/>
        </p:nvSpPr>
        <p:spPr>
          <a:xfrm>
            <a:off x="809301" y="1781189"/>
            <a:ext cx="10605073" cy="443673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dirty="0"/>
              <a:t>- Initiation to </a:t>
            </a:r>
            <a:r>
              <a:rPr lang="fr-FR" sz="2800" dirty="0" err="1"/>
              <a:t>Reinforcement</a:t>
            </a:r>
            <a:r>
              <a:rPr lang="fr-FR" sz="2800" dirty="0"/>
              <a:t> Learning</a:t>
            </a:r>
          </a:p>
          <a:p>
            <a:pPr algn="l"/>
            <a:endParaRPr lang="fr-FR" sz="2800" dirty="0"/>
          </a:p>
          <a:p>
            <a:pPr algn="l"/>
            <a:r>
              <a:rPr lang="fr-FR" sz="2800" dirty="0"/>
              <a:t>- </a:t>
            </a:r>
            <a:r>
              <a:rPr lang="fr-FR" sz="2800" dirty="0" err="1"/>
              <a:t>Working</a:t>
            </a:r>
            <a:r>
              <a:rPr lang="fr-FR" sz="2800" dirty="0"/>
              <a:t> on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people’s</a:t>
            </a:r>
            <a:r>
              <a:rPr lang="fr-FR" sz="2800" dirty="0"/>
              <a:t> codes</a:t>
            </a:r>
          </a:p>
          <a:p>
            <a:pPr algn="l"/>
            <a:endParaRPr lang="fr-FR" sz="2800" dirty="0"/>
          </a:p>
          <a:p>
            <a:pPr algn="l"/>
            <a:r>
              <a:rPr lang="fr-FR" sz="2800" dirty="0"/>
              <a:t>- Limited time</a:t>
            </a:r>
          </a:p>
          <a:p>
            <a:pPr algn="l"/>
            <a:endParaRPr lang="fr-FR" sz="2800" dirty="0"/>
          </a:p>
          <a:p>
            <a:pPr algn="l"/>
            <a:r>
              <a:rPr lang="fr-FR" sz="2800" dirty="0"/>
              <a:t>- </a:t>
            </a:r>
            <a:r>
              <a:rPr lang="fr-FR" sz="2800" dirty="0" err="1"/>
              <a:t>Difficulty</a:t>
            </a:r>
            <a:r>
              <a:rPr lang="fr-FR" sz="2800" dirty="0"/>
              <a:t> of the </a:t>
            </a:r>
            <a:r>
              <a:rPr lang="fr-FR" sz="2800" dirty="0" err="1"/>
              <a:t>task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5127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7318" y="1514839"/>
            <a:ext cx="10702835" cy="4703081"/>
          </a:xfrm>
        </p:spPr>
        <p:txBody>
          <a:bodyPr>
            <a:normAutofit/>
          </a:bodyPr>
          <a:lstStyle/>
          <a:p>
            <a:pPr marL="571500" indent="-571500" algn="l">
              <a:lnSpc>
                <a:spcPct val="150000"/>
              </a:lnSpc>
              <a:buAutoNum type="romanUcPeriod"/>
            </a:pPr>
            <a:r>
              <a:rPr lang="fr-FR" sz="2800" dirty="0"/>
              <a:t>Background</a:t>
            </a:r>
          </a:p>
          <a:p>
            <a:pPr marL="571500" indent="-571500" algn="l">
              <a:lnSpc>
                <a:spcPct val="150000"/>
              </a:lnSpc>
              <a:buAutoNum type="romanUcPeriod"/>
            </a:pPr>
            <a:r>
              <a:rPr lang="fr-FR" sz="2800" dirty="0"/>
              <a:t>PIR Topic</a:t>
            </a:r>
          </a:p>
          <a:p>
            <a:pPr marL="571500" indent="-571500" algn="l">
              <a:lnSpc>
                <a:spcPct val="150000"/>
              </a:lnSpc>
              <a:buAutoNum type="romanUcPeriod"/>
            </a:pPr>
            <a:r>
              <a:rPr lang="fr-FR" sz="2800" dirty="0"/>
              <a:t>Methods &amp; </a:t>
            </a:r>
            <a:r>
              <a:rPr lang="fr-FR" sz="2800" dirty="0" err="1"/>
              <a:t>Results</a:t>
            </a:r>
            <a:endParaRPr lang="fr-FR" sz="2800" dirty="0"/>
          </a:p>
          <a:p>
            <a:pPr marL="571500" indent="-571500" algn="l">
              <a:lnSpc>
                <a:spcPct val="150000"/>
              </a:lnSpc>
              <a:buAutoNum type="romanUcPeriod"/>
            </a:pPr>
            <a:r>
              <a:rPr lang="fr-FR" sz="2800" dirty="0"/>
              <a:t>Conclusions</a:t>
            </a:r>
          </a:p>
          <a:p>
            <a:pPr marL="571500" indent="-571500" algn="l">
              <a:buAutoNum type="romanUcPeriod"/>
            </a:pPr>
            <a:endParaRPr lang="fr-FR" sz="2800" dirty="0"/>
          </a:p>
          <a:p>
            <a:pPr marL="571500" indent="-571500" algn="l">
              <a:buAutoNum type="romanUcPeriod"/>
            </a:pPr>
            <a:endParaRPr lang="fr-FR" sz="2800" dirty="0"/>
          </a:p>
          <a:p>
            <a:pPr marL="571500" indent="-571500" algn="l">
              <a:buAutoNum type="romanUcPeriod"/>
            </a:pPr>
            <a:endParaRPr lang="fr-FR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463" y="1781189"/>
            <a:ext cx="10605073" cy="4436731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- Evolution of the initial topic</a:t>
            </a:r>
          </a:p>
          <a:p>
            <a:pPr algn="l"/>
            <a:endParaRPr lang="fr-FR" sz="2800" dirty="0"/>
          </a:p>
          <a:p>
            <a:pPr algn="l"/>
            <a:r>
              <a:rPr lang="fr-FR" sz="2800" dirty="0"/>
              <a:t>- </a:t>
            </a:r>
            <a:r>
              <a:rPr lang="fr-FR" sz="2800" dirty="0" err="1"/>
              <a:t>Research</a:t>
            </a:r>
            <a:r>
              <a:rPr lang="fr-FR" sz="2800" dirty="0"/>
              <a:t> contribution</a:t>
            </a:r>
          </a:p>
          <a:p>
            <a:pPr algn="l"/>
            <a:endParaRPr lang="fr-FR" sz="2800" dirty="0"/>
          </a:p>
          <a:p>
            <a:pPr algn="l"/>
            <a:r>
              <a:rPr lang="fr-FR" sz="2800" dirty="0"/>
              <a:t>- Future </a:t>
            </a:r>
            <a:r>
              <a:rPr lang="fr-FR" sz="2800" dirty="0" err="1"/>
              <a:t>works</a:t>
            </a:r>
            <a:endParaRPr lang="fr-FR" sz="2800" dirty="0"/>
          </a:p>
          <a:p>
            <a:pPr algn="l"/>
            <a:endParaRPr lang="fr-FR" sz="2800" dirty="0"/>
          </a:p>
          <a:p>
            <a:pPr algn="l"/>
            <a:r>
              <a:rPr lang="fr-FR" sz="2800" dirty="0"/>
              <a:t>- </a:t>
            </a:r>
            <a:r>
              <a:rPr lang="fr-FR" sz="2800" dirty="0" err="1"/>
              <a:t>Personal</a:t>
            </a:r>
            <a:r>
              <a:rPr lang="fr-FR" sz="2800" dirty="0"/>
              <a:t> impact</a:t>
            </a:r>
          </a:p>
          <a:p>
            <a:pPr algn="l"/>
            <a:endParaRPr lang="fr-FR" sz="2800" dirty="0"/>
          </a:p>
          <a:p>
            <a:pPr algn="l"/>
            <a:endParaRPr lang="fr-FR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2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20" y="2338940"/>
            <a:ext cx="11694559" cy="2302956"/>
          </a:xfrm>
          <a:solidFill>
            <a:schemeClr val="tx1">
              <a:lumMod val="75000"/>
            </a:schemeClr>
          </a:solidFill>
        </p:spPr>
        <p:txBody>
          <a:bodyPr numCol="1">
            <a:norm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attention.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Questions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7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B71D9-F799-4035-AAD2-399CF467DFBA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BIBLIOGRAPHY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9C44DD6-C881-4B7B-AF8E-F29089754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267" y="1541417"/>
            <a:ext cx="10596045" cy="4999173"/>
          </a:xfrm>
        </p:spPr>
        <p:txBody>
          <a:bodyPr>
            <a:normAutofit fontScale="85000" lnSpcReduction="20000"/>
          </a:bodyPr>
          <a:lstStyle/>
          <a:p>
            <a:pPr algn="l">
              <a:spcBef>
                <a:spcPts val="600"/>
              </a:spcBef>
            </a:pPr>
            <a:r>
              <a:rPr lang="fr-FR" dirty="0" err="1"/>
              <a:t>Mnih</a:t>
            </a:r>
            <a:r>
              <a:rPr lang="fr-FR" dirty="0"/>
              <a:t> et al. </a:t>
            </a:r>
            <a:r>
              <a:rPr lang="fr-FR" i="1" dirty="0"/>
              <a:t>“</a:t>
            </a:r>
            <a:r>
              <a:rPr lang="fr-FR" i="1" dirty="0" err="1"/>
              <a:t>Playing</a:t>
            </a:r>
            <a:r>
              <a:rPr lang="fr-FR" i="1" dirty="0"/>
              <a:t> Atari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Deep</a:t>
            </a:r>
            <a:r>
              <a:rPr lang="fr-FR" i="1" dirty="0"/>
              <a:t> </a:t>
            </a:r>
            <a:r>
              <a:rPr lang="fr-FR" i="1" dirty="0" err="1"/>
              <a:t>Reinforcement</a:t>
            </a:r>
            <a:r>
              <a:rPr lang="fr-FR" i="1" dirty="0"/>
              <a:t> Learning”</a:t>
            </a:r>
            <a:r>
              <a:rPr lang="fr-FR" dirty="0"/>
              <a:t>, NIPS 2013</a:t>
            </a:r>
          </a:p>
          <a:p>
            <a:pPr algn="l">
              <a:spcBef>
                <a:spcPts val="600"/>
              </a:spcBef>
            </a:pPr>
            <a:br>
              <a:rPr lang="fr-FR" dirty="0"/>
            </a:br>
            <a:r>
              <a:rPr lang="fr-FR" dirty="0"/>
              <a:t>Hessel et al. </a:t>
            </a:r>
            <a:r>
              <a:rPr lang="fr-FR" i="1" dirty="0"/>
              <a:t>“Rainbow: </a:t>
            </a:r>
            <a:r>
              <a:rPr lang="fr-FR" i="1" dirty="0" err="1"/>
              <a:t>Combining</a:t>
            </a:r>
            <a:r>
              <a:rPr lang="fr-FR" i="1" dirty="0"/>
              <a:t> </a:t>
            </a:r>
            <a:r>
              <a:rPr lang="fr-FR" i="1" dirty="0" err="1"/>
              <a:t>Improvements</a:t>
            </a:r>
            <a:r>
              <a:rPr lang="fr-FR" i="1" dirty="0"/>
              <a:t> in </a:t>
            </a:r>
            <a:r>
              <a:rPr lang="fr-FR" i="1" dirty="0" err="1"/>
              <a:t>Deep</a:t>
            </a:r>
            <a:r>
              <a:rPr lang="fr-FR" i="1" dirty="0"/>
              <a:t> </a:t>
            </a:r>
            <a:r>
              <a:rPr lang="fr-FR" i="1" dirty="0" err="1"/>
              <a:t>Reinforcement</a:t>
            </a:r>
            <a:r>
              <a:rPr lang="fr-FR" i="1" dirty="0"/>
              <a:t> Learning”</a:t>
            </a:r>
            <a:r>
              <a:rPr lang="fr-FR" dirty="0"/>
              <a:t>, AAAI 2018</a:t>
            </a:r>
          </a:p>
          <a:p>
            <a:pPr algn="l">
              <a:spcBef>
                <a:spcPts val="600"/>
              </a:spcBef>
            </a:pPr>
            <a:endParaRPr lang="fr-FR" dirty="0"/>
          </a:p>
          <a:p>
            <a:pPr algn="l">
              <a:spcBef>
                <a:spcPts val="600"/>
              </a:spcBef>
            </a:pPr>
            <a:r>
              <a:rPr lang="fr-FR" dirty="0"/>
              <a:t>Van Hasselt et al. </a:t>
            </a:r>
            <a:r>
              <a:rPr lang="fr-FR" i="1" dirty="0"/>
              <a:t>“</a:t>
            </a:r>
            <a:r>
              <a:rPr lang="en-US" i="1" dirty="0"/>
              <a:t>Deep reinforcement learning with double q-learning”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2015</a:t>
            </a:r>
          </a:p>
          <a:p>
            <a:pPr algn="l">
              <a:spcBef>
                <a:spcPts val="600"/>
              </a:spcBef>
            </a:pPr>
            <a:endParaRPr lang="en-US" dirty="0"/>
          </a:p>
          <a:p>
            <a:pPr algn="l">
              <a:spcBef>
                <a:spcPts val="600"/>
              </a:spcBef>
            </a:pPr>
            <a:r>
              <a:rPr lang="en-US" dirty="0"/>
              <a:t>Wang et al. </a:t>
            </a:r>
            <a:r>
              <a:rPr lang="en-US" i="1" dirty="0"/>
              <a:t>“Dueling network architectures for deep reinforcement learning”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2015.</a:t>
            </a:r>
          </a:p>
          <a:p>
            <a:pPr algn="l">
              <a:spcBef>
                <a:spcPts val="600"/>
              </a:spcBef>
            </a:pPr>
            <a:endParaRPr lang="en-US" dirty="0"/>
          </a:p>
          <a:p>
            <a:pPr algn="l">
              <a:spcBef>
                <a:spcPts val="600"/>
              </a:spcBef>
            </a:pPr>
            <a:r>
              <a:rPr lang="fr-FR" dirty="0"/>
              <a:t>Sutton &amp; </a:t>
            </a:r>
            <a:r>
              <a:rPr lang="fr-FR" dirty="0" err="1"/>
              <a:t>Barto</a:t>
            </a:r>
            <a:r>
              <a:rPr lang="fr-FR" dirty="0"/>
              <a:t> </a:t>
            </a:r>
            <a:r>
              <a:rPr lang="fr-FR" i="1" dirty="0"/>
              <a:t>“</a:t>
            </a:r>
            <a:r>
              <a:rPr lang="fr-FR" i="1" dirty="0" err="1"/>
              <a:t>Reinforcement</a:t>
            </a:r>
            <a:r>
              <a:rPr lang="fr-FR" i="1" dirty="0"/>
              <a:t> </a:t>
            </a:r>
            <a:r>
              <a:rPr lang="fr-FR" i="1" dirty="0" err="1"/>
              <a:t>learning</a:t>
            </a:r>
            <a:r>
              <a:rPr lang="fr-FR" i="1" dirty="0"/>
              <a:t> : An introduction”</a:t>
            </a:r>
            <a:r>
              <a:rPr lang="fr-FR" dirty="0"/>
              <a:t>, IEEE 1998</a:t>
            </a:r>
          </a:p>
          <a:p>
            <a:pPr algn="l">
              <a:spcBef>
                <a:spcPts val="600"/>
              </a:spcBef>
            </a:pPr>
            <a:endParaRPr lang="fr-FR" dirty="0"/>
          </a:p>
          <a:p>
            <a:pPr algn="l">
              <a:spcBef>
                <a:spcPts val="600"/>
              </a:spcBef>
            </a:pPr>
            <a:r>
              <a:rPr lang="fr-FR" dirty="0" err="1"/>
              <a:t>Fortunato</a:t>
            </a:r>
            <a:r>
              <a:rPr lang="fr-FR" dirty="0"/>
              <a:t> et al. </a:t>
            </a:r>
            <a:r>
              <a:rPr lang="en-US" i="1" dirty="0"/>
              <a:t>“Noisy networks for exploration”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2017</a:t>
            </a:r>
          </a:p>
          <a:p>
            <a:pPr algn="l">
              <a:spcBef>
                <a:spcPts val="600"/>
              </a:spcBef>
            </a:pPr>
            <a:endParaRPr lang="fr-FR" dirty="0"/>
          </a:p>
          <a:p>
            <a:pPr algn="l">
              <a:spcBef>
                <a:spcPts val="600"/>
              </a:spcBef>
            </a:pPr>
            <a:r>
              <a:rPr lang="fr-FR" dirty="0" err="1"/>
              <a:t>Schaul</a:t>
            </a:r>
            <a:r>
              <a:rPr lang="fr-FR" dirty="0"/>
              <a:t> et al. </a:t>
            </a:r>
            <a:r>
              <a:rPr lang="en-US" i="1" dirty="0"/>
              <a:t>“Prioritized experience replay“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2016</a:t>
            </a:r>
            <a:endParaRPr lang="fr-FR" dirty="0"/>
          </a:p>
          <a:p>
            <a:pPr algn="l">
              <a:spcBef>
                <a:spcPts val="600"/>
              </a:spcBef>
            </a:pP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Bellemare et al. </a:t>
            </a:r>
            <a:r>
              <a:rPr lang="fr-FR" i="1" dirty="0"/>
              <a:t>“A </a:t>
            </a:r>
            <a:r>
              <a:rPr lang="fr-FR" i="1" dirty="0" err="1"/>
              <a:t>Distributional</a:t>
            </a:r>
            <a:r>
              <a:rPr lang="fr-FR" i="1" dirty="0"/>
              <a:t> Perspective on </a:t>
            </a:r>
            <a:r>
              <a:rPr lang="fr-FR" i="1" dirty="0" err="1"/>
              <a:t>Reinforcement</a:t>
            </a:r>
            <a:r>
              <a:rPr lang="fr-FR" i="1" dirty="0"/>
              <a:t> Learning”</a:t>
            </a:r>
            <a:r>
              <a:rPr lang="fr-FR" dirty="0"/>
              <a:t>, ICML 2017</a:t>
            </a:r>
          </a:p>
          <a:p>
            <a:pPr algn="l">
              <a:spcBef>
                <a:spcPts val="600"/>
              </a:spcBef>
            </a:pPr>
            <a:br>
              <a:rPr lang="fr-FR" dirty="0"/>
            </a:br>
            <a:r>
              <a:rPr lang="fr-FR" dirty="0" err="1"/>
              <a:t>Dabney</a:t>
            </a:r>
            <a:r>
              <a:rPr lang="fr-FR" dirty="0"/>
              <a:t> et al. </a:t>
            </a:r>
            <a:r>
              <a:rPr lang="fr-FR" i="1" dirty="0"/>
              <a:t>“</a:t>
            </a:r>
            <a:r>
              <a:rPr lang="fr-FR" i="1" dirty="0" err="1"/>
              <a:t>Implicit</a:t>
            </a:r>
            <a:r>
              <a:rPr lang="fr-FR" i="1" dirty="0"/>
              <a:t> Quantile Networks for </a:t>
            </a:r>
            <a:r>
              <a:rPr lang="fr-FR" i="1" dirty="0" err="1"/>
              <a:t>Distributional</a:t>
            </a:r>
            <a:r>
              <a:rPr lang="fr-FR" i="1" dirty="0"/>
              <a:t> </a:t>
            </a:r>
            <a:r>
              <a:rPr lang="fr-FR" i="1" dirty="0" err="1"/>
              <a:t>Reinforcement</a:t>
            </a:r>
            <a:r>
              <a:rPr lang="fr-FR" i="1" dirty="0"/>
              <a:t> Learning”</a:t>
            </a:r>
            <a:r>
              <a:rPr lang="fr-FR" dirty="0"/>
              <a:t>, ICML 2018</a:t>
            </a:r>
          </a:p>
          <a:p>
            <a:pPr algn="l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9575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2BEBC8BF-BA9C-4B79-AA4F-06290B1AB29A}"/>
              </a:ext>
            </a:extLst>
          </p:cNvPr>
          <p:cNvSpPr txBox="1">
            <a:spLocks/>
          </p:cNvSpPr>
          <p:nvPr/>
        </p:nvSpPr>
        <p:spPr>
          <a:xfrm>
            <a:off x="827313" y="1333926"/>
            <a:ext cx="10702835" cy="47030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lphaLcParenBoth"/>
            </a:pPr>
            <a:r>
              <a:rPr lang="fr-FR" sz="2800" dirty="0" err="1"/>
              <a:t>Reinforcement</a:t>
            </a:r>
            <a:r>
              <a:rPr lang="fr-FR" sz="2800" dirty="0"/>
              <a:t> Learning (RL)</a:t>
            </a:r>
          </a:p>
          <a:p>
            <a:pPr algn="l"/>
            <a:r>
              <a:rPr lang="fr-FR" sz="2800" dirty="0"/>
              <a:t>	-</a:t>
            </a:r>
            <a:r>
              <a:rPr lang="en-GB" sz="2800" dirty="0"/>
              <a:t> Agent</a:t>
            </a:r>
            <a:endParaRPr lang="fr-FR" sz="2800" u="sng" dirty="0"/>
          </a:p>
          <a:p>
            <a:pPr algn="l"/>
            <a:r>
              <a:rPr lang="fr-FR" sz="2800" dirty="0"/>
              <a:t>	- State</a:t>
            </a:r>
          </a:p>
          <a:p>
            <a:pPr algn="l"/>
            <a:r>
              <a:rPr lang="fr-FR" sz="2800" dirty="0"/>
              <a:t>	- Action</a:t>
            </a:r>
          </a:p>
          <a:p>
            <a:pPr algn="l"/>
            <a:r>
              <a:rPr lang="fr-FR" sz="2800" dirty="0"/>
              <a:t>	- </a:t>
            </a:r>
            <a:r>
              <a:rPr lang="fr-FR" sz="2800" dirty="0" err="1"/>
              <a:t>Reward</a:t>
            </a:r>
            <a:endParaRPr lang="fr-FR" sz="2800" dirty="0"/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(b) </a:t>
            </a:r>
            <a:r>
              <a:rPr lang="fr-FR" sz="2800" dirty="0" err="1">
                <a:solidFill>
                  <a:schemeClr val="bg2"/>
                </a:solidFill>
              </a:rPr>
              <a:t>Deep</a:t>
            </a:r>
            <a:r>
              <a:rPr lang="fr-FR" sz="2800" dirty="0">
                <a:solidFill>
                  <a:schemeClr val="bg2"/>
                </a:solidFill>
              </a:rPr>
              <a:t> Q-Network</a:t>
            </a:r>
            <a:endParaRPr lang="fr-FR" sz="2800" dirty="0"/>
          </a:p>
          <a:p>
            <a:pPr marL="571500" indent="-571500" algn="l">
              <a:buFont typeface="Arial" panose="020B0604020202020204" pitchFamily="34" charset="0"/>
              <a:buAutoNum type="romanUcPeriod"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85E30E-D0BA-4122-8419-1D33D5C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26" y="2289409"/>
            <a:ext cx="5761709" cy="2786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25AD92-D190-4012-8F34-97731766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321" y="2289410"/>
            <a:ext cx="1552797" cy="27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3804A59D-46D0-4A68-A7C4-936C7D59DCA0}"/>
              </a:ext>
            </a:extLst>
          </p:cNvPr>
          <p:cNvSpPr txBox="1">
            <a:spLocks/>
          </p:cNvSpPr>
          <p:nvPr/>
        </p:nvSpPr>
        <p:spPr>
          <a:xfrm>
            <a:off x="827313" y="1320673"/>
            <a:ext cx="10702835" cy="47030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dirty="0">
                <a:solidFill>
                  <a:schemeClr val="bg2"/>
                </a:solidFill>
              </a:rPr>
              <a:t>(a) </a:t>
            </a:r>
            <a:r>
              <a:rPr lang="fr-FR" sz="2800" dirty="0" err="1">
                <a:solidFill>
                  <a:schemeClr val="bg2"/>
                </a:solidFill>
              </a:rPr>
              <a:t>Reinforcement</a:t>
            </a:r>
            <a:r>
              <a:rPr lang="fr-FR" sz="2800" dirty="0">
                <a:solidFill>
                  <a:schemeClr val="bg2"/>
                </a:solidFill>
              </a:rPr>
              <a:t> Learning (RL)</a:t>
            </a:r>
          </a:p>
          <a:p>
            <a:pPr algn="l"/>
            <a:r>
              <a:rPr lang="fr-FR" sz="2800" dirty="0">
                <a:solidFill>
                  <a:schemeClr val="tx1"/>
                </a:solidFill>
              </a:rPr>
              <a:t>(b) </a:t>
            </a:r>
            <a:r>
              <a:rPr lang="fr-FR" sz="2800" dirty="0" err="1">
                <a:solidFill>
                  <a:schemeClr val="tx1"/>
                </a:solidFill>
              </a:rPr>
              <a:t>Deep</a:t>
            </a:r>
            <a:r>
              <a:rPr lang="fr-FR" sz="2800" dirty="0">
                <a:solidFill>
                  <a:schemeClr val="tx1"/>
                </a:solidFill>
              </a:rPr>
              <a:t> Q-Network (DQN)</a:t>
            </a:r>
          </a:p>
          <a:p>
            <a:pPr algn="l"/>
            <a:r>
              <a:rPr lang="fr-FR" sz="2800" dirty="0"/>
              <a:t>	- Neural Networks</a:t>
            </a:r>
          </a:p>
          <a:p>
            <a:pPr algn="l"/>
            <a:r>
              <a:rPr lang="fr-FR" sz="2800" dirty="0"/>
              <a:t>	- </a:t>
            </a:r>
            <a:r>
              <a:rPr lang="fr-FR" sz="2800" dirty="0" err="1"/>
              <a:t>Which</a:t>
            </a:r>
            <a:r>
              <a:rPr lang="fr-FR" sz="2800" dirty="0"/>
              <a:t> action to chose ? </a:t>
            </a:r>
          </a:p>
          <a:p>
            <a:pPr algn="l"/>
            <a:r>
              <a:rPr lang="fr-FR" sz="2800" dirty="0"/>
              <a:t>	- </a:t>
            </a:r>
            <a:r>
              <a:rPr lang="fr-FR" sz="2800" dirty="0" err="1"/>
              <a:t>Loss</a:t>
            </a:r>
            <a:r>
              <a:rPr lang="fr-FR" sz="2800" dirty="0"/>
              <a:t> </a:t>
            </a:r>
            <a:r>
              <a:rPr lang="fr-FR" sz="2800" dirty="0" err="1"/>
              <a:t>function</a:t>
            </a:r>
            <a:endParaRPr lang="fr-FR" sz="2800" dirty="0"/>
          </a:p>
          <a:p>
            <a:pPr algn="l"/>
            <a:r>
              <a:rPr lang="fr-FR" sz="2800" dirty="0"/>
              <a:t>	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1A44B8-48B7-43FF-9D3D-7EA624FD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04" y="2283013"/>
            <a:ext cx="5124883" cy="29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52" y="1538408"/>
            <a:ext cx="11694559" cy="4999173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(a) Short-</a:t>
            </a:r>
            <a:r>
              <a:rPr lang="fr-FR" sz="2800" dirty="0" err="1"/>
              <a:t>term</a:t>
            </a:r>
            <a:r>
              <a:rPr lang="fr-FR" sz="2800" dirty="0"/>
              <a:t> </a:t>
            </a:r>
            <a:r>
              <a:rPr lang="fr-FR" sz="2800" dirty="0" err="1"/>
              <a:t>interest</a:t>
            </a:r>
            <a:endParaRPr lang="fr-FR" sz="2800" dirty="0"/>
          </a:p>
          <a:p>
            <a:pPr algn="l"/>
            <a:r>
              <a:rPr lang="fr-FR" sz="2800" dirty="0"/>
              <a:t>	- ATARI</a:t>
            </a:r>
          </a:p>
          <a:p>
            <a:pPr algn="l"/>
            <a:r>
              <a:rPr lang="fr-FR" sz="2800" dirty="0"/>
              <a:t>	- Gym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(b) Long-</a:t>
            </a:r>
            <a:r>
              <a:rPr lang="fr-FR" sz="2800" dirty="0" err="1">
                <a:solidFill>
                  <a:schemeClr val="bg2"/>
                </a:solidFill>
              </a:rPr>
              <a:t>term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aim</a:t>
            </a:r>
            <a:endParaRPr lang="fr-FR" sz="2800" dirty="0">
              <a:solidFill>
                <a:schemeClr val="bg2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C308500-4537-477F-AFBD-9631296A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4" y="2980533"/>
            <a:ext cx="3892401" cy="41467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76E791-F2A1-4B45-9C3B-7A3F068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359" y="4039736"/>
            <a:ext cx="3391471" cy="22609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A8C07C-5149-4484-BA8C-ADBE9B479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75" y="1492308"/>
            <a:ext cx="2009840" cy="22630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480D18F-1ECB-43DD-BB4F-FA89821BF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358" y="1492308"/>
            <a:ext cx="3391472" cy="226304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24AD388-5DB1-499B-9448-4292C0B09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875" y="4058798"/>
            <a:ext cx="2009840" cy="22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80F10-D1B2-4139-802D-62DB9D513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9" y="317409"/>
            <a:ext cx="11694559" cy="915489"/>
          </a:xfrm>
          <a:solidFill>
            <a:schemeClr val="tx1">
              <a:lumMod val="75000"/>
            </a:schemeClr>
          </a:solidFill>
        </p:spPr>
        <p:txBody>
          <a:bodyPr numCol="2">
            <a:normAutofit/>
          </a:bodyPr>
          <a:lstStyle/>
          <a:p>
            <a:pPr algn="l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8E119A-096A-45EA-90E7-53CF7FE5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52" y="3429001"/>
            <a:ext cx="3529062" cy="249168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E448E5-2AD5-453D-8E0E-F32821E4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09" y="1598511"/>
            <a:ext cx="2481813" cy="4322173"/>
          </a:xfrm>
          <a:prstGeom prst="rect">
            <a:avLst/>
          </a:prstGeom>
        </p:spPr>
      </p:pic>
      <p:sp>
        <p:nvSpPr>
          <p:cNvPr id="19" name="Sous-titre 2">
            <a:extLst>
              <a:ext uri="{FF2B5EF4-FFF2-40B4-BE49-F238E27FC236}">
                <a16:creationId xmlns:a16="http://schemas.microsoft.com/office/drawing/2014/main" id="{A270A70D-78EC-4A9A-87F2-7A5F9D9E8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52" y="1538408"/>
            <a:ext cx="11694559" cy="4999173"/>
          </a:xfrm>
        </p:spPr>
        <p:txBody>
          <a:bodyPr>
            <a:normAutofit/>
          </a:bodyPr>
          <a:lstStyle/>
          <a:p>
            <a:pPr algn="l"/>
            <a:r>
              <a:rPr lang="fr-FR" sz="2800" dirty="0">
                <a:solidFill>
                  <a:schemeClr val="bg2"/>
                </a:solidFill>
              </a:rPr>
              <a:t>(a) Short-</a:t>
            </a:r>
            <a:r>
              <a:rPr lang="fr-FR" sz="2800" dirty="0" err="1">
                <a:solidFill>
                  <a:schemeClr val="bg2"/>
                </a:solidFill>
              </a:rPr>
              <a:t>term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interest</a:t>
            </a:r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>
                <a:solidFill>
                  <a:schemeClr val="tx1"/>
                </a:solidFill>
              </a:rPr>
              <a:t>(b) Long-</a:t>
            </a:r>
            <a:r>
              <a:rPr lang="fr-FR" sz="2800" dirty="0" err="1">
                <a:solidFill>
                  <a:schemeClr val="tx1"/>
                </a:solidFill>
              </a:rPr>
              <a:t>term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aim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DE21C48-CFB1-48B9-8B55-7D41060ED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971" y="1598511"/>
            <a:ext cx="3320817" cy="43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1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r>
              <a:rPr lang="fr-FR" sz="2800" dirty="0"/>
              <a:t>     DQN</a:t>
            </a:r>
          </a:p>
          <a:p>
            <a:pPr algn="l"/>
            <a:r>
              <a:rPr lang="fr-FR" sz="2800" dirty="0"/>
              <a:t>	+ Double DQN</a:t>
            </a:r>
          </a:p>
          <a:p>
            <a:pPr algn="l"/>
            <a:r>
              <a:rPr lang="fr-FR" sz="2800" dirty="0"/>
              <a:t>	+ </a:t>
            </a:r>
            <a:r>
              <a:rPr lang="fr-FR" sz="2800" dirty="0" err="1"/>
              <a:t>Dueling</a:t>
            </a:r>
            <a:r>
              <a:rPr lang="fr-FR" sz="2800" dirty="0"/>
              <a:t> DQN</a:t>
            </a:r>
          </a:p>
          <a:p>
            <a:pPr algn="l"/>
            <a:r>
              <a:rPr lang="fr-FR" sz="2800" dirty="0"/>
              <a:t>	+ </a:t>
            </a:r>
            <a:r>
              <a:rPr lang="fr-FR" sz="2800" dirty="0" err="1"/>
              <a:t>Prioritized</a:t>
            </a:r>
            <a:r>
              <a:rPr lang="fr-FR" sz="2800" dirty="0"/>
              <a:t> Replay</a:t>
            </a:r>
          </a:p>
          <a:p>
            <a:pPr algn="l"/>
            <a:r>
              <a:rPr lang="fr-FR" sz="2800" dirty="0"/>
              <a:t>	+ Multi-</a:t>
            </a:r>
            <a:r>
              <a:rPr lang="fr-FR" sz="2800" dirty="0" err="1"/>
              <a:t>step</a:t>
            </a:r>
            <a:r>
              <a:rPr lang="fr-FR" sz="2800" dirty="0"/>
              <a:t> </a:t>
            </a:r>
            <a:r>
              <a:rPr lang="fr-FR" sz="2800" dirty="0" err="1"/>
              <a:t>Returns</a:t>
            </a:r>
            <a:endParaRPr lang="fr-FR" sz="2800" dirty="0"/>
          </a:p>
          <a:p>
            <a:pPr algn="l"/>
            <a:r>
              <a:rPr lang="fr-FR" sz="2800" dirty="0"/>
              <a:t>	+ Noisy Networks</a:t>
            </a:r>
          </a:p>
          <a:p>
            <a:pPr algn="l"/>
            <a:r>
              <a:rPr lang="fr-FR" sz="2800" dirty="0"/>
              <a:t>	+ </a:t>
            </a:r>
            <a:r>
              <a:rPr lang="fr-FR" sz="2800" dirty="0" err="1"/>
              <a:t>Distributional</a:t>
            </a:r>
            <a:r>
              <a:rPr lang="fr-FR" sz="2800" dirty="0"/>
              <a:t> DQN</a:t>
            </a:r>
          </a:p>
          <a:p>
            <a:pPr algn="l"/>
            <a:endParaRPr lang="fr-FR" sz="1050" dirty="0"/>
          </a:p>
          <a:p>
            <a:pPr algn="l"/>
            <a:r>
              <a:rPr lang="fr-FR" sz="2800" dirty="0"/>
              <a:t>     = RAINBOW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4B29B8-1607-4CAD-8071-E817A779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37" y="1694715"/>
            <a:ext cx="4855707" cy="4047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584DA-1044-41DC-9243-A27159290BB2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415546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endParaRPr lang="fr-FR" sz="2800" dirty="0"/>
          </a:p>
          <a:p>
            <a:pPr algn="l"/>
            <a:r>
              <a:rPr lang="fr-FR" sz="2800" dirty="0"/>
              <a:t>	+ Double DQN</a:t>
            </a:r>
          </a:p>
          <a:p>
            <a:pPr algn="l"/>
            <a:r>
              <a:rPr lang="fr-FR" sz="2800" dirty="0"/>
              <a:t>	</a:t>
            </a:r>
            <a:r>
              <a:rPr lang="fr-FR" sz="2800" dirty="0">
                <a:solidFill>
                  <a:schemeClr val="bg2"/>
                </a:solidFill>
              </a:rPr>
              <a:t>+ </a:t>
            </a:r>
            <a:r>
              <a:rPr lang="fr-FR" sz="2800" dirty="0" err="1">
                <a:solidFill>
                  <a:schemeClr val="bg2"/>
                </a:solidFill>
              </a:rPr>
              <a:t>Dueling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Prioritized</a:t>
            </a:r>
            <a:r>
              <a:rPr lang="fr-FR" sz="2800" dirty="0">
                <a:solidFill>
                  <a:schemeClr val="bg2"/>
                </a:solidFill>
              </a:rPr>
              <a:t> Replay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Multi-</a:t>
            </a:r>
            <a:r>
              <a:rPr lang="fr-FR" sz="2800" dirty="0" err="1">
                <a:solidFill>
                  <a:schemeClr val="bg2"/>
                </a:solidFill>
              </a:rPr>
              <a:t>step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Returns</a:t>
            </a:r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Noisy Networks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Distributional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5F321A7-5E41-4F14-89F7-96945CC3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37" y="1694715"/>
            <a:ext cx="4855707" cy="40470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0E4018-12E4-4CC7-BFF7-DF161FBA8828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405960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4EC61EC-251D-4179-AA22-12B720977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8" y="1541417"/>
            <a:ext cx="11694559" cy="4999173"/>
          </a:xfrm>
        </p:spPr>
        <p:txBody>
          <a:bodyPr>
            <a:normAutofit/>
          </a:bodyPr>
          <a:lstStyle/>
          <a:p>
            <a:pPr algn="l"/>
            <a:endParaRPr lang="fr-FR" sz="2800" dirty="0"/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Double DQN</a:t>
            </a:r>
          </a:p>
          <a:p>
            <a:pPr algn="l"/>
            <a:r>
              <a:rPr lang="fr-FR" sz="2800" dirty="0"/>
              <a:t>	+ </a:t>
            </a:r>
            <a:r>
              <a:rPr lang="fr-FR" sz="2800" dirty="0" err="1"/>
              <a:t>Dueling</a:t>
            </a:r>
            <a:r>
              <a:rPr lang="fr-FR" sz="2800" dirty="0"/>
              <a:t> DQN</a:t>
            </a:r>
          </a:p>
          <a:p>
            <a:pPr algn="l"/>
            <a:r>
              <a:rPr lang="fr-FR" sz="2800" dirty="0"/>
              <a:t>	</a:t>
            </a:r>
            <a:r>
              <a:rPr lang="fr-FR" sz="2800" dirty="0">
                <a:solidFill>
                  <a:schemeClr val="bg2"/>
                </a:solidFill>
              </a:rPr>
              <a:t>+ </a:t>
            </a:r>
            <a:r>
              <a:rPr lang="fr-FR" sz="2800" dirty="0" err="1">
                <a:solidFill>
                  <a:schemeClr val="bg2"/>
                </a:solidFill>
              </a:rPr>
              <a:t>Prioritized</a:t>
            </a:r>
            <a:r>
              <a:rPr lang="fr-FR" sz="2800" dirty="0">
                <a:solidFill>
                  <a:schemeClr val="bg2"/>
                </a:solidFill>
              </a:rPr>
              <a:t> Replay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Multi-</a:t>
            </a:r>
            <a:r>
              <a:rPr lang="fr-FR" sz="2800" dirty="0" err="1">
                <a:solidFill>
                  <a:schemeClr val="bg2"/>
                </a:solidFill>
              </a:rPr>
              <a:t>step</a:t>
            </a:r>
            <a:r>
              <a:rPr lang="fr-FR" sz="2800" dirty="0">
                <a:solidFill>
                  <a:schemeClr val="bg2"/>
                </a:solidFill>
              </a:rPr>
              <a:t> </a:t>
            </a:r>
            <a:r>
              <a:rPr lang="fr-FR" sz="2800" dirty="0" err="1">
                <a:solidFill>
                  <a:schemeClr val="bg2"/>
                </a:solidFill>
              </a:rPr>
              <a:t>Returns</a:t>
            </a:r>
            <a:endParaRPr lang="fr-FR" sz="2800" dirty="0">
              <a:solidFill>
                <a:schemeClr val="bg2"/>
              </a:solidFill>
            </a:endParaRP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Noisy Networks</a:t>
            </a:r>
          </a:p>
          <a:p>
            <a:pPr algn="l"/>
            <a:r>
              <a:rPr lang="fr-FR" sz="2800" dirty="0">
                <a:solidFill>
                  <a:schemeClr val="bg2"/>
                </a:solidFill>
              </a:rPr>
              <a:t>	+ </a:t>
            </a:r>
            <a:r>
              <a:rPr lang="fr-FR" sz="2800" dirty="0" err="1">
                <a:solidFill>
                  <a:schemeClr val="bg2"/>
                </a:solidFill>
              </a:rPr>
              <a:t>Distributional</a:t>
            </a:r>
            <a:r>
              <a:rPr lang="fr-FR" sz="2800" dirty="0">
                <a:solidFill>
                  <a:schemeClr val="bg2"/>
                </a:solidFill>
              </a:rPr>
              <a:t> DQN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B37E58-AC6F-4A55-AEDF-279828D6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589700-033C-4DC6-B949-4B23D0F5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608" y="2327611"/>
            <a:ext cx="2722954" cy="26766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8C3AF1-FA28-4943-97AC-BC0777F4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2" y="2327611"/>
            <a:ext cx="3644387" cy="2676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15434-CE41-4DDA-944E-9A4F786F7B0F}"/>
              </a:ext>
            </a:extLst>
          </p:cNvPr>
          <p:cNvSpPr/>
          <p:nvPr/>
        </p:nvSpPr>
        <p:spPr>
          <a:xfrm>
            <a:off x="264559" y="342207"/>
            <a:ext cx="11694559" cy="9154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PIR TOPIC : RAINBOW ALGORITHM</a:t>
            </a:r>
          </a:p>
        </p:txBody>
      </p:sp>
    </p:spTree>
    <p:extLst>
      <p:ext uri="{BB962C8B-B14F-4D97-AF65-F5344CB8AC3E}">
        <p14:creationId xmlns:p14="http://schemas.microsoft.com/office/powerpoint/2010/main" val="1475435532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TM10001115[[fn=Colis]]</Template>
  <TotalTime>3992</TotalTime>
  <Words>1510</Words>
  <Application>Microsoft Office PowerPoint</Application>
  <PresentationFormat>Grand écran</PresentationFormat>
  <Paragraphs>299</Paragraphs>
  <Slides>22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Colis</vt:lpstr>
      <vt:lpstr>Research Project : rainbow algorithm in reinforcement learning</vt:lpstr>
      <vt:lpstr>outline</vt:lpstr>
      <vt:lpstr>Background</vt:lpstr>
      <vt:lpstr>Background</vt:lpstr>
      <vt:lpstr>Interest</vt:lpstr>
      <vt:lpstr>Interest</vt:lpstr>
      <vt:lpstr>Présentation PowerPoint</vt:lpstr>
      <vt:lpstr>Présentation PowerPoint</vt:lpstr>
      <vt:lpstr>Présentation PowerPoint</vt:lpstr>
      <vt:lpstr>Peer Topic : Rainbow algorithm</vt:lpstr>
      <vt:lpstr>Peer Topic : Rainbow algorithm</vt:lpstr>
      <vt:lpstr>Peer Topic : Rainbow algorithm</vt:lpstr>
      <vt:lpstr>Peer Topic : Rainbow algorithm</vt:lpstr>
      <vt:lpstr>Methods</vt:lpstr>
      <vt:lpstr>Results</vt:lpstr>
      <vt:lpstr>Results</vt:lpstr>
      <vt:lpstr>Results</vt:lpstr>
      <vt:lpstr>Results</vt:lpstr>
      <vt:lpstr>Présentation PowerPoint</vt:lpstr>
      <vt:lpstr>Conclusions</vt:lpstr>
      <vt:lpstr>Thank you for your attention.  Questions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 : rainbow algorithm in reinforcement learning</dc:title>
  <dc:creator>Paul Carf</dc:creator>
  <cp:lastModifiedBy>Paul Carf</cp:lastModifiedBy>
  <cp:revision>73</cp:revision>
  <dcterms:created xsi:type="dcterms:W3CDTF">2019-06-17T15:39:45Z</dcterms:created>
  <dcterms:modified xsi:type="dcterms:W3CDTF">2019-06-27T07:00:17Z</dcterms:modified>
</cp:coreProperties>
</file>